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7" r:id="rId2"/>
    <p:sldId id="300" r:id="rId3"/>
    <p:sldId id="289" r:id="rId4"/>
    <p:sldId id="302" r:id="rId5"/>
    <p:sldId id="301" r:id="rId6"/>
    <p:sldId id="298" r:id="rId7"/>
    <p:sldId id="303" r:id="rId8"/>
    <p:sldId id="304" r:id="rId9"/>
    <p:sldId id="294" r:id="rId10"/>
    <p:sldId id="295" r:id="rId11"/>
    <p:sldId id="290" r:id="rId12"/>
    <p:sldId id="299" r:id="rId13"/>
    <p:sldId id="288" r:id="rId14"/>
    <p:sldId id="296" r:id="rId15"/>
    <p:sldId id="292" r:id="rId16"/>
  </p:sldIdLst>
  <p:sldSz cx="9144000" cy="6858000" type="screen4x3"/>
  <p:notesSz cx="6769100" cy="9906000"/>
  <p:embeddedFontLst>
    <p:embeddedFont>
      <p:font typeface="Verdana" pitchFamily="34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FF99"/>
    <a:srgbClr val="FFCC99"/>
    <a:srgbClr val="CCECFF"/>
    <a:srgbClr val="66CCFF"/>
    <a:srgbClr val="00D000"/>
    <a:srgbClr val="FFFFCC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083" autoAdjust="0"/>
    <p:restoredTop sz="94660" autoAdjust="0"/>
  </p:normalViewPr>
  <p:slideViewPr>
    <p:cSldViewPr>
      <p:cViewPr varScale="1">
        <p:scale>
          <a:sx n="79" d="100"/>
          <a:sy n="79" d="100"/>
        </p:scale>
        <p:origin x="-1032" y="-84"/>
      </p:cViewPr>
      <p:guideLst>
        <p:guide orient="horz" pos="3936"/>
        <p:guide pos="33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88" y="2466"/>
      </p:cViewPr>
      <p:guideLst>
        <p:guide orient="horz" pos="3119"/>
        <p:guide pos="213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86" tIns="0" rIns="18886" bIns="0" numCol="1" anchor="t" anchorCtr="0" compatLnSpc="1">
            <a:prstTxWarp prst="textNoShape">
              <a:avLst/>
            </a:prstTxWarp>
          </a:bodyPr>
          <a:lstStyle>
            <a:lvl1pPr defTabSz="757238" eaLnBrk="0" hangingPunct="0">
              <a:defRPr sz="1000" b="0" i="1">
                <a:solidFill>
                  <a:srgbClr val="8594C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6988" y="0"/>
            <a:ext cx="29321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86" tIns="0" rIns="18886" bIns="0" numCol="1" anchor="t" anchorCtr="0" compatLnSpc="1">
            <a:prstTxWarp prst="textNoShape">
              <a:avLst/>
            </a:prstTxWarp>
          </a:bodyPr>
          <a:lstStyle>
            <a:lvl1pPr algn="r" defTabSz="757238" eaLnBrk="0" hangingPunct="0">
              <a:defRPr sz="1000" b="0" i="1">
                <a:solidFill>
                  <a:srgbClr val="8594C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7713"/>
            <a:ext cx="4935537" cy="3702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3763"/>
            <a:ext cx="4962525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2" tIns="45642" rIns="91282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321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86" tIns="0" rIns="18886" bIns="0" numCol="1" anchor="b" anchorCtr="0" compatLnSpc="1">
            <a:prstTxWarp prst="textNoShape">
              <a:avLst/>
            </a:prstTxWarp>
          </a:bodyPr>
          <a:lstStyle>
            <a:lvl1pPr defTabSz="757238" eaLnBrk="0" hangingPunct="0">
              <a:defRPr sz="1000" b="0" i="1">
                <a:solidFill>
                  <a:srgbClr val="8594C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6988" y="9409113"/>
            <a:ext cx="29321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86" tIns="0" rIns="18886" bIns="0" numCol="1" anchor="b" anchorCtr="0" compatLnSpc="1">
            <a:prstTxWarp prst="textNoShape">
              <a:avLst/>
            </a:prstTxWarp>
          </a:bodyPr>
          <a:lstStyle>
            <a:lvl1pPr algn="r" defTabSz="757238" eaLnBrk="0" hangingPunct="0">
              <a:defRPr sz="1000" b="0" i="1">
                <a:solidFill>
                  <a:srgbClr val="8594C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DD34BD8-CEA6-451A-9440-A02300518D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AD92D-D06C-4426-9ED8-671A2C8BA043}" type="slidenum">
              <a:rPr lang="de-DE" smtClean="0">
                <a:latin typeface="Arial" charset="0"/>
                <a:cs typeface="Times New Roman" pitchFamily="18" charset="0"/>
              </a:rPr>
              <a:pPr/>
              <a:t>1</a:t>
            </a:fld>
            <a:endParaRPr lang="de-DE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077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rrowheads="1"/>
          </p:cNvSpPr>
          <p:nvPr userDrawn="1"/>
        </p:nvSpPr>
        <p:spPr bwMode="auto">
          <a:xfrm>
            <a:off x="647700" y="5876925"/>
            <a:ext cx="8070850" cy="9810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 eaLnBrk="0" hangingPunct="0">
              <a:defRPr/>
            </a:pPr>
            <a:endParaRPr lang="bg-BG" sz="1400"/>
          </a:p>
        </p:txBody>
      </p:sp>
      <p:sp>
        <p:nvSpPr>
          <p:cNvPr id="1027" name="Rectangle 37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3400" y="1143000"/>
            <a:ext cx="80772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    Titel 20 point	</a:t>
            </a:r>
          </a:p>
        </p:txBody>
      </p:sp>
      <p:sp>
        <p:nvSpPr>
          <p:cNvPr id="1028" name="Line 77"/>
          <p:cNvSpPr>
            <a:spLocks noChangeShapeType="1"/>
          </p:cNvSpPr>
          <p:nvPr/>
        </p:nvSpPr>
        <p:spPr bwMode="auto">
          <a:xfrm>
            <a:off x="287338" y="981075"/>
            <a:ext cx="8604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bg-BG"/>
          </a:p>
        </p:txBody>
      </p:sp>
      <p:sp>
        <p:nvSpPr>
          <p:cNvPr id="1029" name="Rectangle 79"/>
          <p:cNvSpPr>
            <a:spLocks noChangeAspect="1" noChangeArrowheads="1"/>
          </p:cNvSpPr>
          <p:nvPr/>
        </p:nvSpPr>
        <p:spPr bwMode="auto">
          <a:xfrm>
            <a:off x="1176338" y="381000"/>
            <a:ext cx="2819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algn="ctr" defTabSz="1166813" eaLnBrk="0" hangingPunct="0">
              <a:defRPr/>
            </a:pPr>
            <a:r>
              <a:rPr lang="de-DE"/>
              <a:t>Projekt „ESSNBS“ </a:t>
            </a:r>
          </a:p>
        </p:txBody>
      </p:sp>
      <p:sp>
        <p:nvSpPr>
          <p:cNvPr id="1030" name="Line 94"/>
          <p:cNvSpPr>
            <a:spLocks noChangeShapeType="1"/>
          </p:cNvSpPr>
          <p:nvPr/>
        </p:nvSpPr>
        <p:spPr bwMode="auto">
          <a:xfrm>
            <a:off x="533400" y="6019800"/>
            <a:ext cx="807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bg-BG"/>
          </a:p>
        </p:txBody>
      </p:sp>
      <p:sp>
        <p:nvSpPr>
          <p:cNvPr id="1031" name="Rectangle 104"/>
          <p:cNvSpPr>
            <a:spLocks noChangeArrowheads="1"/>
          </p:cNvSpPr>
          <p:nvPr userDrawn="1"/>
        </p:nvSpPr>
        <p:spPr bwMode="auto">
          <a:xfrm>
            <a:off x="4205288" y="3014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2" name="Text Box 120"/>
          <p:cNvSpPr txBox="1">
            <a:spLocks noChangeArrowheads="1"/>
          </p:cNvSpPr>
          <p:nvPr userDrawn="1"/>
        </p:nvSpPr>
        <p:spPr bwMode="auto">
          <a:xfrm>
            <a:off x="762000" y="6248400"/>
            <a:ext cx="33512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90000" tIns="46800" rIns="90000" bIns="46800">
            <a:spAutoFit/>
          </a:bodyPr>
          <a:lstStyle>
            <a:lvl1pPr defTabSz="76200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de-DE" sz="1800" smtClean="0"/>
              <a:t>Ni</a:t>
            </a:r>
            <a:r>
              <a:rPr lang="en-US" sz="1800" smtClean="0">
                <a:cs typeface="Arial" charset="0"/>
              </a:rPr>
              <a:t>š</a:t>
            </a:r>
            <a:r>
              <a:rPr lang="de-DE" sz="1800" smtClean="0"/>
              <a:t>, November </a:t>
            </a:r>
            <a:r>
              <a:rPr lang="bg-BG" sz="1800" smtClean="0"/>
              <a:t>4</a:t>
            </a:r>
            <a:r>
              <a:rPr lang="en-US" sz="1800" baseline="30000" smtClean="0"/>
              <a:t>th </a:t>
            </a:r>
            <a:r>
              <a:rPr lang="de-DE" sz="1800" smtClean="0"/>
              <a:t>–  </a:t>
            </a:r>
            <a:r>
              <a:rPr lang="en-US" sz="1800" smtClean="0"/>
              <a:t>7</a:t>
            </a:r>
            <a:r>
              <a:rPr lang="en-US" sz="1800" baseline="30000" smtClean="0"/>
              <a:t>th</a:t>
            </a:r>
            <a:r>
              <a:rPr lang="de-DE" sz="1800" smtClean="0"/>
              <a:t>, 2012</a:t>
            </a:r>
          </a:p>
        </p:txBody>
      </p:sp>
      <p:sp>
        <p:nvSpPr>
          <p:cNvPr id="1033" name="Text Box 121"/>
          <p:cNvSpPr txBox="1">
            <a:spLocks noChangeArrowheads="1"/>
          </p:cNvSpPr>
          <p:nvPr userDrawn="1"/>
        </p:nvSpPr>
        <p:spPr bwMode="auto">
          <a:xfrm>
            <a:off x="7315200" y="6248400"/>
            <a:ext cx="180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90000" tIns="46800" rIns="90000" bIns="46800">
            <a:spAutoFit/>
          </a:bodyPr>
          <a:lstStyle>
            <a:lvl1pPr defTabSz="76200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0" hangingPunct="0">
              <a:defRPr/>
            </a:pPr>
            <a:endParaRPr lang="bg-BG" sz="1400" smtClean="0"/>
          </a:p>
        </p:txBody>
      </p:sp>
      <p:sp>
        <p:nvSpPr>
          <p:cNvPr id="1034" name="Text Box 122"/>
          <p:cNvSpPr txBox="1">
            <a:spLocks noChangeArrowheads="1"/>
          </p:cNvSpPr>
          <p:nvPr userDrawn="1"/>
        </p:nvSpPr>
        <p:spPr bwMode="auto">
          <a:xfrm>
            <a:off x="7696200" y="6248400"/>
            <a:ext cx="866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>
            <a:lvl1pPr defTabSz="76200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de-DE" sz="1400" smtClean="0"/>
              <a:t>- </a:t>
            </a:r>
            <a:fld id="{80DDD98E-0709-4D1A-A993-0D9C59A34D7F}" type="slidenum">
              <a:rPr lang="de-DE" sz="1400" smtClean="0"/>
              <a:pPr eaLnBrk="0" hangingPunct="0">
                <a:defRPr/>
              </a:pPr>
              <a:t>‹#›</a:t>
            </a:fld>
            <a:r>
              <a:rPr lang="de-DE" sz="1400" smtClean="0"/>
              <a:t> -</a:t>
            </a:r>
          </a:p>
        </p:txBody>
      </p:sp>
      <p:pic>
        <p:nvPicPr>
          <p:cNvPr id="1035" name="Picture 103"/>
          <p:cNvPicPr>
            <a:picLocks noChangeAspect="1" noChangeArrowheads="1"/>
          </p:cNvPicPr>
          <p:nvPr userDrawn="1"/>
        </p:nvPicPr>
        <p:blipFill>
          <a:blip r:embed="rId14" cstate="print"/>
          <a:srcRect l="5934" t="330" r="15352" b="4785"/>
          <a:stretch>
            <a:fillRect/>
          </a:stretch>
        </p:blipFill>
        <p:spPr bwMode="auto">
          <a:xfrm>
            <a:off x="6408738" y="296863"/>
            <a:ext cx="484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05" descr="universit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85000" y="296863"/>
            <a:ext cx="54768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7" name="Group 106"/>
          <p:cNvGrpSpPr>
            <a:grpSpLocks/>
          </p:cNvGrpSpPr>
          <p:nvPr userDrawn="1"/>
        </p:nvGrpSpPr>
        <p:grpSpPr bwMode="auto">
          <a:xfrm>
            <a:off x="5868988" y="360363"/>
            <a:ext cx="425450" cy="444500"/>
            <a:chOff x="6257" y="6780"/>
            <a:chExt cx="726" cy="750"/>
          </a:xfrm>
        </p:grpSpPr>
        <p:sp>
          <p:nvSpPr>
            <p:cNvPr id="1042" name="Freeform 107"/>
            <p:cNvSpPr>
              <a:spLocks/>
            </p:cNvSpPr>
            <p:nvPr/>
          </p:nvSpPr>
          <p:spPr bwMode="auto">
            <a:xfrm>
              <a:off x="6257" y="6783"/>
              <a:ext cx="358" cy="188"/>
            </a:xfrm>
            <a:custGeom>
              <a:avLst/>
              <a:gdLst>
                <a:gd name="T0" fmla="*/ 253 w 1981"/>
                <a:gd name="T1" fmla="*/ 0 h 1144"/>
                <a:gd name="T2" fmla="*/ 0 w 1981"/>
                <a:gd name="T3" fmla="*/ 129 h 1144"/>
                <a:gd name="T4" fmla="*/ 105 w 1981"/>
                <a:gd name="T5" fmla="*/ 188 h 1144"/>
                <a:gd name="T6" fmla="*/ 358 w 1981"/>
                <a:gd name="T7" fmla="*/ 57 h 1144"/>
                <a:gd name="T8" fmla="*/ 253 w 1981"/>
                <a:gd name="T9" fmla="*/ 0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1" h="1144">
                  <a:moveTo>
                    <a:pt x="1402" y="0"/>
                  </a:moveTo>
                  <a:lnTo>
                    <a:pt x="0" y="785"/>
                  </a:lnTo>
                  <a:lnTo>
                    <a:pt x="579" y="1144"/>
                  </a:lnTo>
                  <a:lnTo>
                    <a:pt x="1981" y="34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bg-BG"/>
            </a:p>
          </p:txBody>
        </p:sp>
        <p:sp>
          <p:nvSpPr>
            <p:cNvPr id="1043" name="Freeform 108"/>
            <p:cNvSpPr>
              <a:spLocks/>
            </p:cNvSpPr>
            <p:nvPr/>
          </p:nvSpPr>
          <p:spPr bwMode="auto">
            <a:xfrm>
              <a:off x="6257" y="6914"/>
              <a:ext cx="363" cy="442"/>
            </a:xfrm>
            <a:custGeom>
              <a:avLst/>
              <a:gdLst>
                <a:gd name="T0" fmla="*/ 0 w 2018"/>
                <a:gd name="T1" fmla="*/ 0 h 2687"/>
                <a:gd name="T2" fmla="*/ 104 w 2018"/>
                <a:gd name="T3" fmla="*/ 57 h 2687"/>
                <a:gd name="T4" fmla="*/ 104 w 2018"/>
                <a:gd name="T5" fmla="*/ 192 h 2687"/>
                <a:gd name="T6" fmla="*/ 363 w 2018"/>
                <a:gd name="T7" fmla="*/ 332 h 2687"/>
                <a:gd name="T8" fmla="*/ 363 w 2018"/>
                <a:gd name="T9" fmla="*/ 442 h 2687"/>
                <a:gd name="T10" fmla="*/ 0 w 2018"/>
                <a:gd name="T11" fmla="*/ 250 h 2687"/>
                <a:gd name="T12" fmla="*/ 0 w 2018"/>
                <a:gd name="T13" fmla="*/ 0 h 26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18" h="2687">
                  <a:moveTo>
                    <a:pt x="0" y="0"/>
                  </a:moveTo>
                  <a:lnTo>
                    <a:pt x="578" y="347"/>
                  </a:lnTo>
                  <a:lnTo>
                    <a:pt x="578" y="1170"/>
                  </a:lnTo>
                  <a:lnTo>
                    <a:pt x="2018" y="2019"/>
                  </a:lnTo>
                  <a:lnTo>
                    <a:pt x="2018" y="2687"/>
                  </a:lnTo>
                  <a:lnTo>
                    <a:pt x="0" y="1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bg-BG"/>
            </a:p>
          </p:txBody>
        </p:sp>
        <p:sp>
          <p:nvSpPr>
            <p:cNvPr id="1044" name="Freeform 109"/>
            <p:cNvSpPr>
              <a:spLocks/>
            </p:cNvSpPr>
            <p:nvPr/>
          </p:nvSpPr>
          <p:spPr bwMode="auto">
            <a:xfrm>
              <a:off x="6620" y="7187"/>
              <a:ext cx="114" cy="171"/>
            </a:xfrm>
            <a:custGeom>
              <a:avLst/>
              <a:gdLst>
                <a:gd name="T0" fmla="*/ 0 w 630"/>
                <a:gd name="T1" fmla="*/ 59 h 1041"/>
                <a:gd name="T2" fmla="*/ 114 w 630"/>
                <a:gd name="T3" fmla="*/ 0 h 1041"/>
                <a:gd name="T4" fmla="*/ 114 w 630"/>
                <a:gd name="T5" fmla="*/ 110 h 1041"/>
                <a:gd name="T6" fmla="*/ 0 w 630"/>
                <a:gd name="T7" fmla="*/ 171 h 1041"/>
                <a:gd name="T8" fmla="*/ 0 w 630"/>
                <a:gd name="T9" fmla="*/ 59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0" h="1041">
                  <a:moveTo>
                    <a:pt x="0" y="360"/>
                  </a:moveTo>
                  <a:lnTo>
                    <a:pt x="630" y="0"/>
                  </a:lnTo>
                  <a:lnTo>
                    <a:pt x="630" y="669"/>
                  </a:lnTo>
                  <a:lnTo>
                    <a:pt x="0" y="1041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bg-BG"/>
            </a:p>
          </p:txBody>
        </p:sp>
        <p:sp>
          <p:nvSpPr>
            <p:cNvPr id="1045" name="Freeform 110"/>
            <p:cNvSpPr>
              <a:spLocks/>
            </p:cNvSpPr>
            <p:nvPr/>
          </p:nvSpPr>
          <p:spPr bwMode="auto">
            <a:xfrm rot="-7254103">
              <a:off x="6335" y="7264"/>
              <a:ext cx="327" cy="206"/>
            </a:xfrm>
            <a:custGeom>
              <a:avLst/>
              <a:gdLst>
                <a:gd name="T0" fmla="*/ 231 w 1980"/>
                <a:gd name="T1" fmla="*/ 0 h 1144"/>
                <a:gd name="T2" fmla="*/ 0 w 1980"/>
                <a:gd name="T3" fmla="*/ 144 h 1144"/>
                <a:gd name="T4" fmla="*/ 95 w 1980"/>
                <a:gd name="T5" fmla="*/ 206 h 1144"/>
                <a:gd name="T6" fmla="*/ 327 w 1980"/>
                <a:gd name="T7" fmla="*/ 62 h 1144"/>
                <a:gd name="T8" fmla="*/ 231 w 1980"/>
                <a:gd name="T9" fmla="*/ 0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0" h="1144">
                  <a:moveTo>
                    <a:pt x="1401" y="0"/>
                  </a:moveTo>
                  <a:lnTo>
                    <a:pt x="0" y="797"/>
                  </a:lnTo>
                  <a:lnTo>
                    <a:pt x="578" y="1144"/>
                  </a:lnTo>
                  <a:lnTo>
                    <a:pt x="1980" y="347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bg-BG"/>
            </a:p>
          </p:txBody>
        </p:sp>
        <p:sp>
          <p:nvSpPr>
            <p:cNvPr id="1046" name="Freeform 111"/>
            <p:cNvSpPr>
              <a:spLocks/>
            </p:cNvSpPr>
            <p:nvPr/>
          </p:nvSpPr>
          <p:spPr bwMode="auto">
            <a:xfrm>
              <a:off x="6623" y="6981"/>
              <a:ext cx="233" cy="506"/>
            </a:xfrm>
            <a:custGeom>
              <a:avLst/>
              <a:gdLst>
                <a:gd name="T0" fmla="*/ 0 w 1302"/>
                <a:gd name="T1" fmla="*/ 506 h 3086"/>
                <a:gd name="T2" fmla="*/ 0 w 1302"/>
                <a:gd name="T3" fmla="*/ 395 h 3086"/>
                <a:gd name="T4" fmla="*/ 127 w 1302"/>
                <a:gd name="T5" fmla="*/ 326 h 3086"/>
                <a:gd name="T6" fmla="*/ 127 w 1302"/>
                <a:gd name="T7" fmla="*/ 53 h 3086"/>
                <a:gd name="T8" fmla="*/ 233 w 1302"/>
                <a:gd name="T9" fmla="*/ 0 h 3086"/>
                <a:gd name="T10" fmla="*/ 233 w 1302"/>
                <a:gd name="T11" fmla="*/ 378 h 3086"/>
                <a:gd name="T12" fmla="*/ 0 w 1302"/>
                <a:gd name="T13" fmla="*/ 506 h 30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2" h="3086">
                  <a:moveTo>
                    <a:pt x="0" y="3086"/>
                  </a:moveTo>
                  <a:lnTo>
                    <a:pt x="1" y="2411"/>
                  </a:lnTo>
                  <a:lnTo>
                    <a:pt x="708" y="1989"/>
                  </a:lnTo>
                  <a:lnTo>
                    <a:pt x="707" y="322"/>
                  </a:lnTo>
                  <a:lnTo>
                    <a:pt x="1300" y="0"/>
                  </a:lnTo>
                  <a:lnTo>
                    <a:pt x="1302" y="2306"/>
                  </a:lnTo>
                  <a:lnTo>
                    <a:pt x="0" y="308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bg-BG"/>
            </a:p>
          </p:txBody>
        </p:sp>
        <p:sp>
          <p:nvSpPr>
            <p:cNvPr id="1047" name="Freeform 112"/>
            <p:cNvSpPr>
              <a:spLocks/>
            </p:cNvSpPr>
            <p:nvPr/>
          </p:nvSpPr>
          <p:spPr bwMode="auto">
            <a:xfrm>
              <a:off x="6647" y="6919"/>
              <a:ext cx="209" cy="113"/>
            </a:xfrm>
            <a:custGeom>
              <a:avLst/>
              <a:gdLst>
                <a:gd name="T0" fmla="*/ 102 w 1158"/>
                <a:gd name="T1" fmla="*/ 113 h 681"/>
                <a:gd name="T2" fmla="*/ 0 w 1158"/>
                <a:gd name="T3" fmla="*/ 55 h 681"/>
                <a:gd name="T4" fmla="*/ 100 w 1158"/>
                <a:gd name="T5" fmla="*/ 0 h 681"/>
                <a:gd name="T6" fmla="*/ 209 w 1158"/>
                <a:gd name="T7" fmla="*/ 60 h 681"/>
                <a:gd name="T8" fmla="*/ 102 w 1158"/>
                <a:gd name="T9" fmla="*/ 113 h 6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8" h="681">
                  <a:moveTo>
                    <a:pt x="566" y="681"/>
                  </a:moveTo>
                  <a:lnTo>
                    <a:pt x="0" y="334"/>
                  </a:lnTo>
                  <a:lnTo>
                    <a:pt x="553" y="0"/>
                  </a:lnTo>
                  <a:lnTo>
                    <a:pt x="1158" y="360"/>
                  </a:lnTo>
                  <a:lnTo>
                    <a:pt x="566" y="681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bg-BG"/>
            </a:p>
          </p:txBody>
        </p:sp>
        <p:sp>
          <p:nvSpPr>
            <p:cNvPr id="1048" name="Freeform 113"/>
            <p:cNvSpPr>
              <a:spLocks/>
            </p:cNvSpPr>
            <p:nvPr/>
          </p:nvSpPr>
          <p:spPr bwMode="auto">
            <a:xfrm>
              <a:off x="6875" y="6911"/>
              <a:ext cx="108" cy="316"/>
            </a:xfrm>
            <a:custGeom>
              <a:avLst/>
              <a:gdLst>
                <a:gd name="T0" fmla="*/ 107 w 597"/>
                <a:gd name="T1" fmla="*/ 263 h 1917"/>
                <a:gd name="T2" fmla="*/ 108 w 597"/>
                <a:gd name="T3" fmla="*/ 0 h 1917"/>
                <a:gd name="T4" fmla="*/ 1 w 597"/>
                <a:gd name="T5" fmla="*/ 54 h 1917"/>
                <a:gd name="T6" fmla="*/ 0 w 597"/>
                <a:gd name="T7" fmla="*/ 316 h 1917"/>
                <a:gd name="T8" fmla="*/ 107 w 597"/>
                <a:gd name="T9" fmla="*/ 263 h 19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7" h="1917">
                  <a:moveTo>
                    <a:pt x="591" y="1596"/>
                  </a:moveTo>
                  <a:lnTo>
                    <a:pt x="597" y="0"/>
                  </a:lnTo>
                  <a:lnTo>
                    <a:pt x="6" y="325"/>
                  </a:lnTo>
                  <a:lnTo>
                    <a:pt x="0" y="1917"/>
                  </a:lnTo>
                  <a:lnTo>
                    <a:pt x="591" y="159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bg-BG"/>
            </a:p>
          </p:txBody>
        </p:sp>
        <p:sp>
          <p:nvSpPr>
            <p:cNvPr id="1049" name="Freeform 114"/>
            <p:cNvSpPr>
              <a:spLocks/>
            </p:cNvSpPr>
            <p:nvPr/>
          </p:nvSpPr>
          <p:spPr bwMode="auto">
            <a:xfrm rot="7212079">
              <a:off x="6516" y="6705"/>
              <a:ext cx="332" cy="482"/>
            </a:xfrm>
            <a:custGeom>
              <a:avLst/>
              <a:gdLst>
                <a:gd name="T0" fmla="*/ 0 w 2018"/>
                <a:gd name="T1" fmla="*/ 0 h 2687"/>
                <a:gd name="T2" fmla="*/ 95 w 2018"/>
                <a:gd name="T3" fmla="*/ 62 h 2687"/>
                <a:gd name="T4" fmla="*/ 95 w 2018"/>
                <a:gd name="T5" fmla="*/ 210 h 2687"/>
                <a:gd name="T6" fmla="*/ 332 w 2018"/>
                <a:gd name="T7" fmla="*/ 362 h 2687"/>
                <a:gd name="T8" fmla="*/ 332 w 2018"/>
                <a:gd name="T9" fmla="*/ 482 h 2687"/>
                <a:gd name="T10" fmla="*/ 0 w 2018"/>
                <a:gd name="T11" fmla="*/ 272 h 2687"/>
                <a:gd name="T12" fmla="*/ 0 w 2018"/>
                <a:gd name="T13" fmla="*/ 0 h 26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18" h="2687">
                  <a:moveTo>
                    <a:pt x="0" y="0"/>
                  </a:moveTo>
                  <a:lnTo>
                    <a:pt x="578" y="347"/>
                  </a:lnTo>
                  <a:lnTo>
                    <a:pt x="578" y="1170"/>
                  </a:lnTo>
                  <a:lnTo>
                    <a:pt x="2018" y="2019"/>
                  </a:lnTo>
                  <a:lnTo>
                    <a:pt x="2018" y="2687"/>
                  </a:lnTo>
                  <a:lnTo>
                    <a:pt x="0" y="1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bg-BG"/>
            </a:p>
          </p:txBody>
        </p:sp>
        <p:sp>
          <p:nvSpPr>
            <p:cNvPr id="1050" name="Freeform 115"/>
            <p:cNvSpPr>
              <a:spLocks/>
            </p:cNvSpPr>
            <p:nvPr/>
          </p:nvSpPr>
          <p:spPr bwMode="auto">
            <a:xfrm>
              <a:off x="6382" y="6978"/>
              <a:ext cx="108" cy="174"/>
            </a:xfrm>
            <a:custGeom>
              <a:avLst/>
              <a:gdLst>
                <a:gd name="T0" fmla="*/ 107 w 592"/>
                <a:gd name="T1" fmla="*/ 56 h 1068"/>
                <a:gd name="T2" fmla="*/ 108 w 592"/>
                <a:gd name="T3" fmla="*/ 174 h 1068"/>
                <a:gd name="T4" fmla="*/ 1 w 592"/>
                <a:gd name="T5" fmla="*/ 119 h 1068"/>
                <a:gd name="T6" fmla="*/ 0 w 592"/>
                <a:gd name="T7" fmla="*/ 0 h 1068"/>
                <a:gd name="T8" fmla="*/ 107 w 592"/>
                <a:gd name="T9" fmla="*/ 56 h 1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1068">
                  <a:moveTo>
                    <a:pt x="588" y="342"/>
                  </a:moveTo>
                  <a:lnTo>
                    <a:pt x="592" y="1068"/>
                  </a:lnTo>
                  <a:lnTo>
                    <a:pt x="4" y="731"/>
                  </a:lnTo>
                  <a:lnTo>
                    <a:pt x="0" y="0"/>
                  </a:lnTo>
                  <a:lnTo>
                    <a:pt x="588" y="34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bg-BG"/>
            </a:p>
          </p:txBody>
        </p:sp>
        <p:sp>
          <p:nvSpPr>
            <p:cNvPr id="1051" name="Freeform 116"/>
            <p:cNvSpPr>
              <a:spLocks/>
            </p:cNvSpPr>
            <p:nvPr/>
          </p:nvSpPr>
          <p:spPr bwMode="auto">
            <a:xfrm>
              <a:off x="6509" y="7045"/>
              <a:ext cx="111" cy="177"/>
            </a:xfrm>
            <a:custGeom>
              <a:avLst/>
              <a:gdLst>
                <a:gd name="T0" fmla="*/ 0 w 617"/>
                <a:gd name="T1" fmla="*/ 0 h 1080"/>
                <a:gd name="T2" fmla="*/ 0 w 617"/>
                <a:gd name="T3" fmla="*/ 118 h 1080"/>
                <a:gd name="T4" fmla="*/ 111 w 617"/>
                <a:gd name="T5" fmla="*/ 177 h 1080"/>
                <a:gd name="T6" fmla="*/ 111 w 617"/>
                <a:gd name="T7" fmla="*/ 61 h 1080"/>
                <a:gd name="T8" fmla="*/ 0 w 617"/>
                <a:gd name="T9" fmla="*/ 0 h 1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7" h="1080">
                  <a:moveTo>
                    <a:pt x="0" y="0"/>
                  </a:moveTo>
                  <a:lnTo>
                    <a:pt x="0" y="720"/>
                  </a:lnTo>
                  <a:lnTo>
                    <a:pt x="617" y="1080"/>
                  </a:lnTo>
                  <a:lnTo>
                    <a:pt x="617" y="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bg-BG"/>
            </a:p>
          </p:txBody>
        </p:sp>
        <p:sp>
          <p:nvSpPr>
            <p:cNvPr id="1052" name="Freeform 117"/>
            <p:cNvSpPr>
              <a:spLocks/>
            </p:cNvSpPr>
            <p:nvPr/>
          </p:nvSpPr>
          <p:spPr bwMode="auto">
            <a:xfrm>
              <a:off x="6620" y="7045"/>
              <a:ext cx="111" cy="177"/>
            </a:xfrm>
            <a:custGeom>
              <a:avLst/>
              <a:gdLst>
                <a:gd name="T0" fmla="*/ 0 w 617"/>
                <a:gd name="T1" fmla="*/ 61 h 1080"/>
                <a:gd name="T2" fmla="*/ 0 w 617"/>
                <a:gd name="T3" fmla="*/ 177 h 1080"/>
                <a:gd name="T4" fmla="*/ 111 w 617"/>
                <a:gd name="T5" fmla="*/ 118 h 1080"/>
                <a:gd name="T6" fmla="*/ 111 w 617"/>
                <a:gd name="T7" fmla="*/ 0 h 1080"/>
                <a:gd name="T8" fmla="*/ 0 w 617"/>
                <a:gd name="T9" fmla="*/ 61 h 1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7" h="1080">
                  <a:moveTo>
                    <a:pt x="0" y="373"/>
                  </a:moveTo>
                  <a:lnTo>
                    <a:pt x="0" y="1080"/>
                  </a:lnTo>
                  <a:lnTo>
                    <a:pt x="617" y="720"/>
                  </a:lnTo>
                  <a:lnTo>
                    <a:pt x="617" y="0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bg-BG"/>
            </a:p>
          </p:txBody>
        </p:sp>
        <p:sp>
          <p:nvSpPr>
            <p:cNvPr id="1053" name="Freeform 118"/>
            <p:cNvSpPr>
              <a:spLocks/>
            </p:cNvSpPr>
            <p:nvPr/>
          </p:nvSpPr>
          <p:spPr bwMode="auto">
            <a:xfrm>
              <a:off x="6509" y="6989"/>
              <a:ext cx="222" cy="118"/>
            </a:xfrm>
            <a:custGeom>
              <a:avLst/>
              <a:gdLst>
                <a:gd name="T0" fmla="*/ 111 w 1234"/>
                <a:gd name="T1" fmla="*/ 0 h 720"/>
                <a:gd name="T2" fmla="*/ 0 w 1234"/>
                <a:gd name="T3" fmla="*/ 57 h 720"/>
                <a:gd name="T4" fmla="*/ 111 w 1234"/>
                <a:gd name="T5" fmla="*/ 118 h 720"/>
                <a:gd name="T6" fmla="*/ 222 w 1234"/>
                <a:gd name="T7" fmla="*/ 59 h 720"/>
                <a:gd name="T8" fmla="*/ 111 w 1234"/>
                <a:gd name="T9" fmla="*/ 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4" h="720">
                  <a:moveTo>
                    <a:pt x="617" y="0"/>
                  </a:moveTo>
                  <a:lnTo>
                    <a:pt x="0" y="347"/>
                  </a:lnTo>
                  <a:lnTo>
                    <a:pt x="617" y="720"/>
                  </a:lnTo>
                  <a:lnTo>
                    <a:pt x="1234" y="360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bg-BG"/>
            </a:p>
          </p:txBody>
        </p:sp>
      </p:grpSp>
      <p:pic>
        <p:nvPicPr>
          <p:cNvPr id="1038" name="Picture 136" descr="unib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32700" y="296863"/>
            <a:ext cx="56673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38" descr="univerzitet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16913" y="301625"/>
            <a:ext cx="590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34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95738" y="438150"/>
            <a:ext cx="17145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41" name="Rectangle 1"/>
          <p:cNvSpPr>
            <a:spLocks noChangeArrowheads="1"/>
          </p:cNvSpPr>
          <p:nvPr userDrawn="1"/>
        </p:nvSpPr>
        <p:spPr bwMode="auto">
          <a:xfrm>
            <a:off x="219075" y="377825"/>
            <a:ext cx="1076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de-DE">
                <a:solidFill>
                  <a:srgbClr val="808080"/>
                </a:solidFill>
              </a:rPr>
              <a:t>DAAD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>
    <p:zoom/>
  </p:transition>
  <p:txStyles>
    <p:titleStyle>
      <a:lvl1pPr algn="ctr" defTabSz="1166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1166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ctr" defTabSz="1166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ctr" defTabSz="1166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ctr" defTabSz="1166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ctr" defTabSz="1166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ctr" defTabSz="1166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ctr" defTabSz="1166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ctr" defTabSz="1166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423863" indent="-423863" algn="l" defTabSz="1166813" rtl="0" eaLnBrk="0" fontAlgn="base" hangingPunct="0">
        <a:spcBef>
          <a:spcPct val="0"/>
        </a:spcBef>
        <a:spcAft>
          <a:spcPct val="0"/>
        </a:spcAft>
        <a:buChar char="•"/>
        <a:defRPr sz="800" b="1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4013" algn="l" defTabSz="1166813" rtl="0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Times New Roman" pitchFamily="18" charset="0"/>
          <a:cs typeface="+mn-cs"/>
        </a:defRPr>
      </a:lvl2pPr>
      <a:lvl3pPr marL="1414463" indent="-282575" algn="l" defTabSz="1166813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Times New Roman" pitchFamily="18" charset="0"/>
          <a:cs typeface="+mn-cs"/>
        </a:defRPr>
      </a:lvl3pPr>
      <a:lvl4pPr marL="1979613" indent="-282575" algn="l" defTabSz="1166813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Times New Roman" pitchFamily="18" charset="0"/>
          <a:cs typeface="+mn-cs"/>
        </a:defRPr>
      </a:lvl4pPr>
      <a:lvl5pPr marL="2546350" indent="-282575" algn="l" defTabSz="1166813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Times New Roman" pitchFamily="18" charset="0"/>
          <a:cs typeface="+mn-cs"/>
        </a:defRPr>
      </a:lvl5pPr>
      <a:lvl6pPr marL="3003550" indent="-282575" algn="l" defTabSz="1166813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Times New Roman" pitchFamily="18" charset="0"/>
          <a:cs typeface="+mn-cs"/>
        </a:defRPr>
      </a:lvl6pPr>
      <a:lvl7pPr marL="3460750" indent="-282575" algn="l" defTabSz="1166813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Times New Roman" pitchFamily="18" charset="0"/>
          <a:cs typeface="+mn-cs"/>
        </a:defRPr>
      </a:lvl7pPr>
      <a:lvl8pPr marL="3917950" indent="-282575" algn="l" defTabSz="1166813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Times New Roman" pitchFamily="18" charset="0"/>
          <a:cs typeface="+mn-cs"/>
        </a:defRPr>
      </a:lvl8pPr>
      <a:lvl9pPr marL="4375150" indent="-282575" algn="l" defTabSz="1166813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75556" y="1952836"/>
            <a:ext cx="8077200" cy="1601788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Electro-optical parameters</a:t>
            </a:r>
            <a:br>
              <a:rPr lang="en-US" sz="3600" dirty="0" smtClean="0"/>
            </a:br>
            <a:r>
              <a:rPr lang="en-US" sz="3600" dirty="0" smtClean="0"/>
              <a:t>of CMOS Image Sensors</a:t>
            </a:r>
            <a:br>
              <a:rPr lang="en-US" sz="3600" dirty="0" smtClean="0"/>
            </a:br>
            <a:r>
              <a:rPr lang="en-US" sz="3600" dirty="0" smtClean="0"/>
              <a:t>for Measuring Applications</a:t>
            </a:r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endParaRPr lang="bg-BG" sz="3600" dirty="0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 bwMode="auto">
          <a:xfrm>
            <a:off x="1115616" y="4725144"/>
            <a:ext cx="5616934" cy="93576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5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</a:rPr>
              <a:t>T. S. </a:t>
            </a:r>
            <a:r>
              <a:rPr lang="en-US" sz="2400" dirty="0" err="1" smtClean="0">
                <a:solidFill>
                  <a:srgbClr val="000000"/>
                </a:solidFill>
                <a:latin typeface="Verdana" pitchFamily="34" charset="0"/>
              </a:rPr>
              <a:t>Djamiykov</a:t>
            </a: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</a:rPr>
              <a:t>, T. N. </a:t>
            </a:r>
            <a:r>
              <a:rPr lang="en-US" sz="2400" dirty="0" err="1" smtClean="0">
                <a:solidFill>
                  <a:srgbClr val="000000"/>
                </a:solidFill>
                <a:latin typeface="Verdana" pitchFamily="34" charset="0"/>
              </a:rPr>
              <a:t>Lazarov</a:t>
            </a: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</a:p>
          <a:p>
            <a:pPr marL="0" indent="0" eaLnBrk="1" hangingPunct="1">
              <a:lnSpc>
                <a:spcPct val="95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</a:rPr>
              <a:t>B. T. </a:t>
            </a:r>
            <a:r>
              <a:rPr lang="en-US" sz="2400" dirty="0" err="1" smtClean="0">
                <a:solidFill>
                  <a:srgbClr val="000000"/>
                </a:solidFill>
                <a:latin typeface="Verdana" pitchFamily="34" charset="0"/>
              </a:rPr>
              <a:t>Ganev</a:t>
            </a: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</a:rPr>
              <a:t>, D. S. </a:t>
            </a:r>
            <a:r>
              <a:rPr lang="en-US" sz="2400" dirty="0" err="1" smtClean="0">
                <a:solidFill>
                  <a:srgbClr val="000000"/>
                </a:solidFill>
                <a:latin typeface="Verdana" pitchFamily="34" charset="0"/>
              </a:rPr>
              <a:t>Alexiev</a:t>
            </a: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marL="0" indent="0">
              <a:buFontTx/>
              <a:buNone/>
            </a:pPr>
            <a:endParaRPr lang="bg-BG" sz="24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Chip</a:t>
            </a:r>
            <a:endParaRPr lang="bg-BG" dirty="0" smtClean="0"/>
          </a:p>
        </p:txBody>
      </p:sp>
      <p:pic>
        <p:nvPicPr>
          <p:cNvPr id="2355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44926"/>
            <a:ext cx="7992889" cy="424035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587375" y="1304925"/>
            <a:ext cx="8077200" cy="457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Functions and signal processing</a:t>
            </a:r>
            <a:endParaRPr lang="bg-BG" dirty="0" smtClean="0"/>
          </a:p>
        </p:txBody>
      </p:sp>
      <p:pic>
        <p:nvPicPr>
          <p:cNvPr id="245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20" y="3537012"/>
            <a:ext cx="7062787" cy="2235200"/>
          </a:xfrm>
          <a:noFill/>
          <a:ln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259632" y="2168860"/>
            <a:ext cx="525669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Control </a:t>
            </a:r>
            <a:r>
              <a:rPr lang="en-US" sz="2000" dirty="0">
                <a:solidFill>
                  <a:srgbClr val="000000"/>
                </a:solidFill>
              </a:rPr>
              <a:t>of light-to-code </a:t>
            </a:r>
            <a:r>
              <a:rPr lang="en-US" sz="2000" dirty="0" smtClean="0">
                <a:solidFill>
                  <a:srgbClr val="000000"/>
                </a:solidFill>
              </a:rPr>
              <a:t>transformation</a:t>
            </a:r>
          </a:p>
          <a:p>
            <a:pPr>
              <a:lnSpc>
                <a:spcPct val="95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Image quality </a:t>
            </a:r>
            <a:r>
              <a:rPr lang="en-US" sz="2000" dirty="0" smtClean="0">
                <a:solidFill>
                  <a:srgbClr val="000000"/>
                </a:solidFill>
              </a:rPr>
              <a:t>control</a:t>
            </a:r>
          </a:p>
          <a:p>
            <a:pPr>
              <a:lnSpc>
                <a:spcPct val="95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Frame formatting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75956" y="1016729"/>
          <a:ext cx="4700506" cy="4931667"/>
        </p:xfrm>
        <a:graphic>
          <a:graphicData uri="http://schemas.openxmlformats.org/drawingml/2006/table">
            <a:tbl>
              <a:tblPr/>
              <a:tblGrid>
                <a:gridCol w="971984"/>
                <a:gridCol w="301382"/>
                <a:gridCol w="298476"/>
                <a:gridCol w="306714"/>
                <a:gridCol w="301382"/>
                <a:gridCol w="298476"/>
                <a:gridCol w="298960"/>
                <a:gridCol w="322218"/>
                <a:gridCol w="325610"/>
                <a:gridCol w="301382"/>
                <a:gridCol w="325610"/>
                <a:gridCol w="322702"/>
                <a:gridCol w="325610"/>
              </a:tblGrid>
              <a:tr h="728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latin typeface="Times New Roman"/>
                          <a:ea typeface="Calibri"/>
                          <a:cs typeface="Times New Roman"/>
                        </a:rPr>
                        <a:t>Device:</a:t>
                      </a:r>
                      <a:endParaRPr lang="bg-BG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latin typeface="Times New Roman"/>
                          <a:ea typeface="Calibri"/>
                          <a:cs typeface="Times New Roman"/>
                        </a:rPr>
                        <a:t>Parameter:</a:t>
                      </a:r>
                      <a:endParaRPr lang="bg-BG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imes New Roman"/>
                          <a:ea typeface="Calibri"/>
                          <a:cs typeface="Times New Roman"/>
                        </a:rPr>
                        <a:t>MT9M012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latin typeface="Times New Roman"/>
                          <a:ea typeface="Calibri"/>
                          <a:cs typeface="Times New Roman"/>
                        </a:rPr>
                        <a:t>OV10633</a:t>
                      </a:r>
                      <a:endParaRPr lang="bg-BG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imes New Roman"/>
                          <a:ea typeface="Calibri"/>
                          <a:cs typeface="Times New Roman"/>
                        </a:rPr>
                        <a:t>MT9D112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latin typeface="Times New Roman"/>
                          <a:ea typeface="Calibri"/>
                          <a:cs typeface="Times New Roman"/>
                        </a:rPr>
                        <a:t>OV3640</a:t>
                      </a:r>
                      <a:endParaRPr lang="bg-BG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imes New Roman"/>
                          <a:ea typeface="Calibri"/>
                          <a:cs typeface="Times New Roman"/>
                        </a:rPr>
                        <a:t>MT9T031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imes New Roman"/>
                          <a:ea typeface="Calibri"/>
                          <a:cs typeface="Times New Roman"/>
                        </a:rPr>
                        <a:t>OV3640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imes New Roman"/>
                          <a:ea typeface="Calibri"/>
                          <a:cs typeface="Times New Roman"/>
                        </a:rPr>
                        <a:t>MT9P006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imes New Roman"/>
                          <a:ea typeface="Calibri"/>
                          <a:cs typeface="Times New Roman"/>
                        </a:rPr>
                        <a:t>OV5650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imes New Roman"/>
                          <a:ea typeface="Calibri"/>
                          <a:cs typeface="Times New Roman"/>
                        </a:rPr>
                        <a:t>MT9J003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imes New Roman"/>
                          <a:ea typeface="Calibri"/>
                          <a:cs typeface="Times New Roman"/>
                        </a:rPr>
                        <a:t>OV10810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imes New Roman"/>
                          <a:ea typeface="Calibri"/>
                          <a:cs typeface="Times New Roman"/>
                        </a:rPr>
                        <a:t>MT9H004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latin typeface="Times New Roman"/>
                          <a:ea typeface="Calibri"/>
                          <a:cs typeface="Times New Roman"/>
                        </a:rPr>
                        <a:t>OV16820</a:t>
                      </a:r>
                      <a:endParaRPr lang="bg-BG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Resolution, MP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3,1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Active array            H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1472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1280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1600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1920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2048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2048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2592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2592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3856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4320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4928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4608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                              V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1096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720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1200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1080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1536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1536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1944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1944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2764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2432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3280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3456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Pixel size, µm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2,2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2,2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3,2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1,75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2,2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1,75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1,67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4,78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1,34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Image area, mm      H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3,24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5,51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3,56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5,86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6,55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3,63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5,70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4,59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6,12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6,09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23,55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6,24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                              V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2,41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3,42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2,68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3,28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4,92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2,71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4,28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3,42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4,59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3,45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15,68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4,68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Optical format, inch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1/4,5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1/3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1/4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1/2,7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1/2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1/4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1/2,5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1/3,2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1/2,3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1/2,5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1,77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1/2,3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ADC, bits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Dynamic range, dB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70,1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59,5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&gt;61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65,2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SNR, dB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38,1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37,7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Sensitivity, V/lux-sec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3,65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0,53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3,3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&gt;1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0,49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1,76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0,31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0,72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Input clock, MHz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49,5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6-27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6-54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6-27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6-54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6-27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6-48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6-27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latin typeface="Times New Roman"/>
                          <a:ea typeface="Calibri"/>
                          <a:cs typeface="Times New Roman"/>
                        </a:rPr>
                        <a:t>46,4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6-27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Max. frame rate, fps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          Full resolution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latin typeface="Times New Roman"/>
                          <a:ea typeface="Calibri"/>
                          <a:cs typeface="Times New Roman"/>
                        </a:rPr>
                        <a:t>10,48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          Video mode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30/60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30/60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30/60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Max. data rate, Mb/s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800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2800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2592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                       MP/s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Data output:   Parallel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                           MIPI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x1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x1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x2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x2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x4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x8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x8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                         LVDS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x8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latin typeface="Times New Roman"/>
                          <a:ea typeface="Calibri"/>
                          <a:cs typeface="Times New Roman"/>
                        </a:rPr>
                        <a:t>х8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x8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Supply Voltage, V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                         I/O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2,6-3,1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1,7-3,6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1,7-3,1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1,7-3,6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3,3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1,7-3,0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1,7-3,1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1,8/ 2,8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1,8/ 2,8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1,7-3,0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latin typeface="Times New Roman"/>
                          <a:ea typeface="Calibri"/>
                          <a:cs typeface="Times New Roman"/>
                        </a:rPr>
                        <a:t>3,3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2,8/ 1,8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                   Analog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2,8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3,3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2,8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3,3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3,3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2,8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2,8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2,8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2,8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2,8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latin typeface="Times New Roman"/>
                          <a:ea typeface="Calibri"/>
                          <a:cs typeface="Times New Roman"/>
                        </a:rPr>
                        <a:t>3,3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2,8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                    Digital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3,3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Power consumption: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              Active, mW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365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532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245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357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244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366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638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230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310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Calibri"/>
                          <a:cs typeface="Times New Roman"/>
                        </a:rPr>
                        <a:t>           Standby,  µW</a:t>
                      </a:r>
                      <a:endParaRPr lang="bg-BG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480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1,65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bg-BG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bg-BG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9" marR="49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7524" y="1520788"/>
            <a:ext cx="3779912" cy="44284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23863" marR="0" lvl="0" indent="-423863" algn="ctr" defTabSz="116681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parameters</a:t>
            </a:r>
          </a:p>
          <a:p>
            <a:pPr marL="423863" marR="0" lvl="0" indent="-423863" algn="ctr" defTabSz="116681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180000" algn="l" defTabSz="116681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Pixel number: 0,5-10 MP</a:t>
            </a:r>
          </a:p>
          <a:p>
            <a:pPr marR="0" lvl="0" indent="-180000" algn="l" defTabSz="116681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Pixel size: 1,4-5,6 µm</a:t>
            </a:r>
          </a:p>
          <a:p>
            <a:pPr marR="0" lvl="0" indent="-180000" algn="l" defTabSz="116681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ADC resolution: 8-12 bits</a:t>
            </a:r>
          </a:p>
          <a:p>
            <a:pPr marR="0" lvl="0" indent="-180000" algn="l" defTabSz="116681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Sensitivity: 0,3-3,5 V/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lux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-sec</a:t>
            </a:r>
          </a:p>
          <a:p>
            <a:pPr marR="0" lvl="0" indent="-180000" algn="l" defTabSz="116681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Clock frequency: 5-55(80) MHz</a:t>
            </a:r>
          </a:p>
          <a:p>
            <a:pPr marR="0" lvl="0" indent="-180000" algn="l" defTabSz="116681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supply: 1,5/2,8/3,3V</a:t>
            </a:r>
          </a:p>
          <a:p>
            <a:pPr marR="0" lvl="0" indent="-180000" algn="l" defTabSz="116681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Consumption: 250-400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mW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180000" algn="l" defTabSz="116681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  <a:cs typeface="+mn-cs"/>
              </a:rPr>
              <a:t>Sleep mode: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10-70 µW</a:t>
            </a:r>
          </a:p>
          <a:p>
            <a:pPr marR="0" lvl="0" indent="-180000" algn="l" defTabSz="116681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  <a:cs typeface="+mn-cs"/>
              </a:rPr>
              <a:t>Data: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parallel/high-speed serial</a:t>
            </a:r>
          </a:p>
          <a:p>
            <a:pPr marR="0" lvl="0" indent="-180000" algn="l" defTabSz="116681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 interface: I2C (+SPI)</a:t>
            </a:r>
          </a:p>
          <a:p>
            <a:pPr marL="423863" marR="0" lvl="0" indent="-180000" algn="l" defTabSz="1166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g-BG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077200" cy="54006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 CMOS image sensors trends</a:t>
            </a:r>
            <a:endParaRPr lang="bg-BG" dirty="0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 bwMode="auto">
          <a:xfrm>
            <a:off x="971600" y="1880828"/>
            <a:ext cx="6552728" cy="3884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Parameters improvement:</a:t>
            </a:r>
          </a:p>
          <a:p>
            <a:pPr lvl="1" eaLnBrk="1" hangingPunct="1">
              <a:lnSpc>
                <a:spcPct val="95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Decreasing pixel size</a:t>
            </a:r>
          </a:p>
          <a:p>
            <a:pPr lvl="1" eaLnBrk="1" hangingPunct="1">
              <a:lnSpc>
                <a:spcPct val="95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Increasing number of pixels</a:t>
            </a:r>
          </a:p>
          <a:p>
            <a:pPr lvl="1" eaLnBrk="1" hangingPunct="1">
              <a:lnSpc>
                <a:spcPct val="95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Increasing ADC resolution</a:t>
            </a:r>
          </a:p>
          <a:p>
            <a:pPr lvl="1" eaLnBrk="1" hangingPunct="1">
              <a:lnSpc>
                <a:spcPct val="95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Increasing sensitivity</a:t>
            </a:r>
          </a:p>
          <a:p>
            <a:pPr eaLnBrk="1" hangingPunct="1">
              <a:lnSpc>
                <a:spcPct val="95000"/>
              </a:lnSpc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System integration:</a:t>
            </a:r>
          </a:p>
          <a:p>
            <a:pPr lvl="1" eaLnBrk="1" hangingPunct="1">
              <a:lnSpc>
                <a:spcPct val="95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Embedded HW subsystems</a:t>
            </a:r>
          </a:p>
          <a:p>
            <a:pPr lvl="1" eaLnBrk="1" hangingPunct="1">
              <a:lnSpc>
                <a:spcPct val="95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Variety of functions and settings</a:t>
            </a:r>
          </a:p>
          <a:p>
            <a:pPr lvl="1" eaLnBrk="1" hangingPunct="1">
              <a:lnSpc>
                <a:spcPct val="95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System-on-Chip – Camera-Chip</a:t>
            </a:r>
          </a:p>
          <a:p>
            <a:pPr eaLnBrk="1" hangingPunct="1">
              <a:lnSpc>
                <a:spcPct val="95000"/>
              </a:lnSpc>
            </a:pPr>
            <a:endParaRPr lang="en-US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43608"/>
            <a:ext cx="8077200" cy="457200"/>
          </a:xfrm>
        </p:spPr>
        <p:txBody>
          <a:bodyPr/>
          <a:lstStyle/>
          <a:p>
            <a:pPr>
              <a:defRPr/>
            </a:pPr>
            <a:r>
              <a:rPr lang="en-US" cap="small" dirty="0" smtClean="0"/>
              <a:t>Conclusion</a:t>
            </a:r>
            <a:endParaRPr lang="bg-BG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xfrm>
            <a:off x="719572" y="2204864"/>
            <a:ext cx="7236804" cy="3600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Smaller pixel -&gt; Higher accuracy</a:t>
            </a:r>
          </a:p>
          <a:p>
            <a:pPr marL="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Higher sensitivity and pixel number -&gt; more information</a:t>
            </a:r>
          </a:p>
          <a:p>
            <a:pPr marL="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Embedded image processing saves system resources</a:t>
            </a:r>
          </a:p>
          <a:p>
            <a:pPr marL="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Camera-Chip simplifies system design and integration</a:t>
            </a:r>
          </a:p>
          <a:p>
            <a:pPr marL="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Choice of sensor = f (application, processing algorithm, task parameters, available resources – time, HW, energy)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0828"/>
            <a:ext cx="8229600" cy="298519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cs typeface="Arial" charset="0"/>
              </a:rPr>
              <a:t>	</a:t>
            </a:r>
          </a:p>
          <a:p>
            <a:pPr marL="0" indent="0">
              <a:buFontTx/>
              <a:buNone/>
              <a:defRPr/>
            </a:pPr>
            <a:endParaRPr lang="en-US" sz="2400" dirty="0">
              <a:cs typeface="Arial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cs typeface="Arial" charset="0"/>
              </a:rPr>
              <a:t>	</a:t>
            </a:r>
            <a:endParaRPr lang="en-US" sz="2400" dirty="0">
              <a:cs typeface="Arial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		Thank you</a:t>
            </a:r>
            <a:r>
              <a:rPr lang="bg-BG" sz="24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for your attention!</a:t>
            </a:r>
            <a:endParaRPr lang="bg-BG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552" y="1232756"/>
            <a:ext cx="8077200" cy="457200"/>
          </a:xfrm>
        </p:spPr>
        <p:txBody>
          <a:bodyPr/>
          <a:lstStyle/>
          <a:p>
            <a:r>
              <a:rPr lang="en-US" dirty="0" smtClean="0"/>
              <a:t>Block diagram of </a:t>
            </a:r>
            <a:r>
              <a:rPr lang="en-US" dirty="0" err="1" smtClean="0"/>
              <a:t>opto</a:t>
            </a:r>
            <a:r>
              <a:rPr lang="en-US" dirty="0" smtClean="0"/>
              <a:t>-electronic measuring system</a:t>
            </a:r>
          </a:p>
        </p:txBody>
      </p:sp>
      <p:pic>
        <p:nvPicPr>
          <p:cNvPr id="30724" name="Picture 10" descr="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2" y="2060848"/>
            <a:ext cx="7596188" cy="2679700"/>
          </a:xfrm>
          <a:noFill/>
          <a:ln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spect="1" noChangeArrowheads="1"/>
          </p:cNvSpPr>
          <p:nvPr/>
        </p:nvSpPr>
        <p:spPr bwMode="auto">
          <a:xfrm>
            <a:off x="935596" y="4797152"/>
            <a:ext cx="2880320" cy="111612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1166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– Light source</a:t>
            </a:r>
          </a:p>
          <a:p>
            <a:pPr marL="0" marR="0" lvl="0" indent="0" defTabSz="1166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+mj-lt"/>
                <a:ea typeface="+mj-ea"/>
                <a:cs typeface="+mj-cs"/>
              </a:rPr>
              <a:t>2 – Target</a:t>
            </a:r>
          </a:p>
          <a:p>
            <a:pPr marL="0" marR="0" lvl="0" indent="0" defTabSz="1166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– Objective</a:t>
            </a:r>
          </a:p>
        </p:txBody>
      </p:sp>
      <p:sp>
        <p:nvSpPr>
          <p:cNvPr id="5" name="Rectangle 2"/>
          <p:cNvSpPr txBox="1">
            <a:spLocks noChangeAspect="1" noChangeArrowheads="1"/>
          </p:cNvSpPr>
          <p:nvPr/>
        </p:nvSpPr>
        <p:spPr bwMode="auto">
          <a:xfrm>
            <a:off x="3887924" y="4797152"/>
            <a:ext cx="4320480" cy="111612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1166813" eaLnBrk="0" hangingPunct="0"/>
            <a:r>
              <a:rPr lang="en-US" sz="2000" kern="0" dirty="0" smtClean="0"/>
              <a:t>4 – Image sensor</a:t>
            </a:r>
          </a:p>
          <a:p>
            <a:pPr lvl="0" defTabSz="1166813" eaLnBrk="0" hangingPunct="0"/>
            <a:r>
              <a:rPr lang="en-US" sz="2000" kern="0" dirty="0" smtClean="0">
                <a:latin typeface="+mj-lt"/>
                <a:ea typeface="+mj-ea"/>
                <a:cs typeface="+mj-cs"/>
              </a:rPr>
              <a:t>5 – Control and Processing Unit</a:t>
            </a:r>
          </a:p>
          <a:p>
            <a:pPr marL="0" marR="0" lvl="0" indent="0" defTabSz="1166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+mj-lt"/>
                <a:ea typeface="+mj-ea"/>
                <a:cs typeface="+mj-cs"/>
              </a:rPr>
              <a:t>6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Display and Communication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67544" y="1315616"/>
            <a:ext cx="8077200" cy="457200"/>
          </a:xfrm>
        </p:spPr>
        <p:txBody>
          <a:bodyPr/>
          <a:lstStyle/>
          <a:p>
            <a:r>
              <a:rPr lang="en-US" dirty="0" smtClean="0"/>
              <a:t>Simplified vertical structure of image sensor</a:t>
            </a:r>
            <a:endParaRPr lang="bg-BG" u="sng" dirty="0" smtClean="0"/>
          </a:p>
        </p:txBody>
      </p: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2420888"/>
            <a:ext cx="6552728" cy="300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11560" y="1243608"/>
            <a:ext cx="8077200" cy="457200"/>
          </a:xfrm>
        </p:spPr>
        <p:txBody>
          <a:bodyPr/>
          <a:lstStyle/>
          <a:p>
            <a:r>
              <a:rPr lang="en-US" dirty="0" smtClean="0"/>
              <a:t>Bayer matrix RGB color filter array</a:t>
            </a:r>
            <a:endParaRPr lang="bg-BG" u="sng" dirty="0" smtClean="0"/>
          </a:p>
        </p:txBody>
      </p:sp>
      <p:grpSp>
        <p:nvGrpSpPr>
          <p:cNvPr id="2" name="Group 2"/>
          <p:cNvGrpSpPr>
            <a:grpSpLocks noGrp="1"/>
          </p:cNvGrpSpPr>
          <p:nvPr>
            <p:ph idx="1"/>
          </p:nvPr>
        </p:nvGrpSpPr>
        <p:grpSpPr bwMode="auto">
          <a:xfrm>
            <a:off x="3995936" y="1916832"/>
            <a:ext cx="4499732" cy="3852428"/>
            <a:chOff x="6718" y="9060"/>
            <a:chExt cx="4337" cy="403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7314" y="9466"/>
              <a:ext cx="1816" cy="1815"/>
              <a:chOff x="6910" y="13778"/>
              <a:chExt cx="1816" cy="1815"/>
            </a:xfrm>
          </p:grpSpPr>
          <p:sp>
            <p:nvSpPr>
              <p:cNvPr id="62" name="Text Box 4"/>
              <p:cNvSpPr txBox="1">
                <a:spLocks noChangeArrowheads="1"/>
              </p:cNvSpPr>
              <p:nvPr/>
            </p:nvSpPr>
            <p:spPr bwMode="auto">
              <a:xfrm>
                <a:off x="7364" y="13778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63" name="Text Box 5"/>
              <p:cNvSpPr txBox="1">
                <a:spLocks noChangeArrowheads="1"/>
              </p:cNvSpPr>
              <p:nvPr/>
            </p:nvSpPr>
            <p:spPr bwMode="auto">
              <a:xfrm>
                <a:off x="7818" y="13778"/>
                <a:ext cx="454" cy="454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 dirty="0">
                    <a:latin typeface="Calibri" pitchFamily="34" charset="0"/>
                  </a:rPr>
                  <a:t>B</a:t>
                </a:r>
                <a:endParaRPr lang="en-US" sz="2000" dirty="0"/>
              </a:p>
            </p:txBody>
          </p:sp>
          <p:sp>
            <p:nvSpPr>
              <p:cNvPr id="64" name="Text Box 6"/>
              <p:cNvSpPr txBox="1">
                <a:spLocks noChangeArrowheads="1"/>
              </p:cNvSpPr>
              <p:nvPr/>
            </p:nvSpPr>
            <p:spPr bwMode="auto">
              <a:xfrm>
                <a:off x="7364" y="14231"/>
                <a:ext cx="454" cy="4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R</a:t>
                </a:r>
                <a:endParaRPr lang="en-US" sz="2000"/>
              </a:p>
            </p:txBody>
          </p:sp>
          <p:sp>
            <p:nvSpPr>
              <p:cNvPr id="65" name="Text Box 7"/>
              <p:cNvSpPr txBox="1">
                <a:spLocks noChangeArrowheads="1"/>
              </p:cNvSpPr>
              <p:nvPr/>
            </p:nvSpPr>
            <p:spPr bwMode="auto">
              <a:xfrm>
                <a:off x="6910" y="14231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66" name="Text Box 8"/>
              <p:cNvSpPr txBox="1">
                <a:spLocks noChangeArrowheads="1"/>
              </p:cNvSpPr>
              <p:nvPr/>
            </p:nvSpPr>
            <p:spPr bwMode="auto">
              <a:xfrm>
                <a:off x="7364" y="14685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67" name="Text Box 9"/>
              <p:cNvSpPr txBox="1">
                <a:spLocks noChangeArrowheads="1"/>
              </p:cNvSpPr>
              <p:nvPr/>
            </p:nvSpPr>
            <p:spPr bwMode="auto">
              <a:xfrm>
                <a:off x="8272" y="13778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68" name="Text Box 10"/>
              <p:cNvSpPr txBox="1">
                <a:spLocks noChangeArrowheads="1"/>
              </p:cNvSpPr>
              <p:nvPr/>
            </p:nvSpPr>
            <p:spPr bwMode="auto">
              <a:xfrm>
                <a:off x="7818" y="14231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69" name="Text Box 11"/>
              <p:cNvSpPr txBox="1">
                <a:spLocks noChangeArrowheads="1"/>
              </p:cNvSpPr>
              <p:nvPr/>
            </p:nvSpPr>
            <p:spPr bwMode="auto">
              <a:xfrm>
                <a:off x="6910" y="15139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70" name="Text Box 12"/>
              <p:cNvSpPr txBox="1">
                <a:spLocks noChangeArrowheads="1"/>
              </p:cNvSpPr>
              <p:nvPr/>
            </p:nvSpPr>
            <p:spPr bwMode="auto">
              <a:xfrm>
                <a:off x="7818" y="15139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71" name="Text Box 13"/>
              <p:cNvSpPr txBox="1">
                <a:spLocks noChangeArrowheads="1"/>
              </p:cNvSpPr>
              <p:nvPr/>
            </p:nvSpPr>
            <p:spPr bwMode="auto">
              <a:xfrm>
                <a:off x="8272" y="14685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72" name="Text Box 14"/>
              <p:cNvSpPr txBox="1">
                <a:spLocks noChangeArrowheads="1"/>
              </p:cNvSpPr>
              <p:nvPr/>
            </p:nvSpPr>
            <p:spPr bwMode="auto">
              <a:xfrm>
                <a:off x="6910" y="14685"/>
                <a:ext cx="454" cy="454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73" name="Text Box 15"/>
              <p:cNvSpPr txBox="1">
                <a:spLocks noChangeArrowheads="1"/>
              </p:cNvSpPr>
              <p:nvPr/>
            </p:nvSpPr>
            <p:spPr bwMode="auto">
              <a:xfrm>
                <a:off x="7818" y="14685"/>
                <a:ext cx="454" cy="454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74" name="Text Box 16"/>
              <p:cNvSpPr txBox="1">
                <a:spLocks noChangeArrowheads="1"/>
              </p:cNvSpPr>
              <p:nvPr/>
            </p:nvSpPr>
            <p:spPr bwMode="auto">
              <a:xfrm>
                <a:off x="6910" y="13778"/>
                <a:ext cx="454" cy="454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75" name="Text Box 17"/>
              <p:cNvSpPr txBox="1">
                <a:spLocks noChangeArrowheads="1"/>
              </p:cNvSpPr>
              <p:nvPr/>
            </p:nvSpPr>
            <p:spPr bwMode="auto">
              <a:xfrm>
                <a:off x="8272" y="14231"/>
                <a:ext cx="454" cy="4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R</a:t>
                </a:r>
                <a:endParaRPr lang="en-US" sz="2000"/>
              </a:p>
            </p:txBody>
          </p:sp>
          <p:sp>
            <p:nvSpPr>
              <p:cNvPr id="76" name="Text Box 18"/>
              <p:cNvSpPr txBox="1">
                <a:spLocks noChangeArrowheads="1"/>
              </p:cNvSpPr>
              <p:nvPr/>
            </p:nvSpPr>
            <p:spPr bwMode="auto">
              <a:xfrm>
                <a:off x="7364" y="15139"/>
                <a:ext cx="454" cy="4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R</a:t>
                </a:r>
                <a:endParaRPr lang="en-US" sz="2000"/>
              </a:p>
            </p:txBody>
          </p:sp>
          <p:sp>
            <p:nvSpPr>
              <p:cNvPr id="77" name="Text Box 19"/>
              <p:cNvSpPr txBox="1">
                <a:spLocks noChangeArrowheads="1"/>
              </p:cNvSpPr>
              <p:nvPr/>
            </p:nvSpPr>
            <p:spPr bwMode="auto">
              <a:xfrm>
                <a:off x="8272" y="15139"/>
                <a:ext cx="454" cy="4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R</a:t>
                </a:r>
                <a:endParaRPr lang="en-US" sz="2000"/>
              </a:p>
            </p:txBody>
          </p:sp>
        </p:grp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7314" y="9060"/>
              <a:ext cx="3741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bg-BG" sz="2000" b="1" dirty="0">
                  <a:latin typeface="Calibri" pitchFamily="34" charset="0"/>
                </a:rPr>
                <a:t> 0</a:t>
              </a:r>
              <a:r>
                <a:rPr lang="en-US" sz="2000" b="1" dirty="0">
                  <a:latin typeface="Calibri" pitchFamily="34" charset="0"/>
                </a:rPr>
                <a:t>     …     i-1 </a:t>
              </a:r>
              <a:r>
                <a:rPr lang="bg-BG" sz="2000" b="1" dirty="0">
                  <a:latin typeface="Calibri" pitchFamily="34" charset="0"/>
                </a:rPr>
                <a:t> </a:t>
              </a:r>
              <a:r>
                <a:rPr lang="en-US" sz="2000" b="1" dirty="0">
                  <a:latin typeface="Calibri" pitchFamily="34" charset="0"/>
                </a:rPr>
                <a:t>   </a:t>
              </a:r>
              <a:r>
                <a:rPr lang="en-US" sz="2000" b="1" dirty="0" err="1">
                  <a:latin typeface="Calibri" pitchFamily="34" charset="0"/>
                </a:rPr>
                <a:t>i</a:t>
              </a:r>
              <a:r>
                <a:rPr lang="en-US" sz="2000" b="1" dirty="0">
                  <a:latin typeface="Calibri" pitchFamily="34" charset="0"/>
                </a:rPr>
                <a:t>    </a:t>
              </a:r>
              <a:r>
                <a:rPr lang="bg-BG" sz="2000" b="1" dirty="0">
                  <a:latin typeface="Calibri" pitchFamily="34" charset="0"/>
                </a:rPr>
                <a:t> </a:t>
              </a:r>
              <a:r>
                <a:rPr lang="en-US" sz="2000" b="1" dirty="0">
                  <a:latin typeface="Calibri" pitchFamily="34" charset="0"/>
                </a:rPr>
                <a:t> i+1   i+2</a:t>
              </a:r>
              <a:r>
                <a:rPr lang="bg-BG" sz="2000" b="1" dirty="0">
                  <a:latin typeface="Calibri" pitchFamily="34" charset="0"/>
                </a:rPr>
                <a:t> </a:t>
              </a:r>
              <a:r>
                <a:rPr lang="en-US" sz="2000" b="1" dirty="0">
                  <a:latin typeface="Calibri" pitchFamily="34" charset="0"/>
                </a:rPr>
                <a:t>  …   M</a:t>
              </a:r>
              <a:r>
                <a:rPr lang="bg-BG" sz="2000" b="1" dirty="0">
                  <a:latin typeface="Calibri" pitchFamily="34" charset="0"/>
                </a:rPr>
                <a:t>-1</a:t>
              </a:r>
              <a:endParaRPr lang="en-US" sz="2000" dirty="0"/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6718" y="9495"/>
              <a:ext cx="596" cy="3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latin typeface="Times New Roman" pitchFamily="18" charset="0"/>
                </a:rPr>
                <a:t>0</a:t>
              </a:r>
            </a:p>
            <a:p>
              <a:pPr algn="ctr">
                <a:spcAft>
                  <a:spcPts val="1000"/>
                </a:spcAft>
              </a:pPr>
              <a:r>
                <a:rPr lang="en-US" sz="2000" b="1" dirty="0">
                  <a:latin typeface="Calibri" pitchFamily="34" charset="0"/>
                </a:rPr>
                <a:t>…</a:t>
              </a:r>
              <a:endParaRPr lang="en-US" sz="2000" b="1" dirty="0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2000" b="1" dirty="0">
                  <a:latin typeface="Calibri" pitchFamily="34" charset="0"/>
                </a:rPr>
                <a:t>j-1</a:t>
              </a:r>
            </a:p>
            <a:p>
              <a:pPr algn="ctr">
                <a:spcAft>
                  <a:spcPts val="1000"/>
                </a:spcAft>
              </a:pPr>
              <a:r>
                <a:rPr lang="en-US" sz="2000" b="1" dirty="0">
                  <a:latin typeface="Calibri" pitchFamily="34" charset="0"/>
                </a:rPr>
                <a:t>j</a:t>
              </a:r>
            </a:p>
            <a:p>
              <a:pPr algn="ctr">
                <a:spcAft>
                  <a:spcPts val="1000"/>
                </a:spcAft>
              </a:pPr>
              <a:r>
                <a:rPr lang="en-US" sz="2000" b="1" dirty="0">
                  <a:latin typeface="Calibri" pitchFamily="34" charset="0"/>
                </a:rPr>
                <a:t>j+1</a:t>
              </a:r>
            </a:p>
            <a:p>
              <a:pPr algn="ctr">
                <a:spcAft>
                  <a:spcPts val="1000"/>
                </a:spcAft>
              </a:pPr>
              <a:r>
                <a:rPr lang="en-US" sz="2000" b="1" dirty="0">
                  <a:latin typeface="Calibri" pitchFamily="34" charset="0"/>
                </a:rPr>
                <a:t>j+2</a:t>
              </a:r>
            </a:p>
            <a:p>
              <a:pPr algn="ctr">
                <a:spcAft>
                  <a:spcPts val="1000"/>
                </a:spcAft>
              </a:pPr>
              <a:r>
                <a:rPr lang="en-US" sz="2000" b="1" dirty="0">
                  <a:latin typeface="Calibri" pitchFamily="34" charset="0"/>
                </a:rPr>
                <a:t>…</a:t>
              </a:r>
              <a:endParaRPr lang="en-US" sz="2000" b="1" dirty="0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2000" b="1" dirty="0">
                  <a:latin typeface="Calibri" pitchFamily="34" charset="0"/>
                </a:rPr>
                <a:t>N-1</a:t>
              </a:r>
              <a:endParaRPr lang="en-US" sz="2000" dirty="0"/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9130" y="9466"/>
              <a:ext cx="1816" cy="1815"/>
              <a:chOff x="6910" y="13778"/>
              <a:chExt cx="1816" cy="1815"/>
            </a:xfrm>
          </p:grpSpPr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7364" y="13778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7818" y="13778"/>
                <a:ext cx="454" cy="454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48" name="Text Box 25"/>
              <p:cNvSpPr txBox="1">
                <a:spLocks noChangeArrowheads="1"/>
              </p:cNvSpPr>
              <p:nvPr/>
            </p:nvSpPr>
            <p:spPr bwMode="auto">
              <a:xfrm>
                <a:off x="7364" y="14231"/>
                <a:ext cx="454" cy="4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R</a:t>
                </a:r>
                <a:endParaRPr lang="en-US" sz="2000"/>
              </a:p>
            </p:txBody>
          </p:sp>
          <p:sp>
            <p:nvSpPr>
              <p:cNvPr id="49" name="Text Box 26"/>
              <p:cNvSpPr txBox="1">
                <a:spLocks noChangeArrowheads="1"/>
              </p:cNvSpPr>
              <p:nvPr/>
            </p:nvSpPr>
            <p:spPr bwMode="auto">
              <a:xfrm>
                <a:off x="6910" y="14231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50" name="Text Box 27"/>
              <p:cNvSpPr txBox="1">
                <a:spLocks noChangeArrowheads="1"/>
              </p:cNvSpPr>
              <p:nvPr/>
            </p:nvSpPr>
            <p:spPr bwMode="auto">
              <a:xfrm>
                <a:off x="7364" y="14685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51" name="Text Box 28"/>
              <p:cNvSpPr txBox="1">
                <a:spLocks noChangeArrowheads="1"/>
              </p:cNvSpPr>
              <p:nvPr/>
            </p:nvSpPr>
            <p:spPr bwMode="auto">
              <a:xfrm>
                <a:off x="8272" y="13778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52" name="Text Box 29"/>
              <p:cNvSpPr txBox="1">
                <a:spLocks noChangeArrowheads="1"/>
              </p:cNvSpPr>
              <p:nvPr/>
            </p:nvSpPr>
            <p:spPr bwMode="auto">
              <a:xfrm>
                <a:off x="7818" y="14231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53" name="Text Box 30"/>
              <p:cNvSpPr txBox="1">
                <a:spLocks noChangeArrowheads="1"/>
              </p:cNvSpPr>
              <p:nvPr/>
            </p:nvSpPr>
            <p:spPr bwMode="auto">
              <a:xfrm>
                <a:off x="6910" y="15139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54" name="Text Box 31"/>
              <p:cNvSpPr txBox="1">
                <a:spLocks noChangeArrowheads="1"/>
              </p:cNvSpPr>
              <p:nvPr/>
            </p:nvSpPr>
            <p:spPr bwMode="auto">
              <a:xfrm>
                <a:off x="7818" y="15139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55" name="Text Box 32"/>
              <p:cNvSpPr txBox="1">
                <a:spLocks noChangeArrowheads="1"/>
              </p:cNvSpPr>
              <p:nvPr/>
            </p:nvSpPr>
            <p:spPr bwMode="auto">
              <a:xfrm>
                <a:off x="8272" y="14685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56" name="Text Box 33"/>
              <p:cNvSpPr txBox="1">
                <a:spLocks noChangeArrowheads="1"/>
              </p:cNvSpPr>
              <p:nvPr/>
            </p:nvSpPr>
            <p:spPr bwMode="auto">
              <a:xfrm>
                <a:off x="6910" y="14685"/>
                <a:ext cx="454" cy="454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57" name="Text Box 34"/>
              <p:cNvSpPr txBox="1">
                <a:spLocks noChangeArrowheads="1"/>
              </p:cNvSpPr>
              <p:nvPr/>
            </p:nvSpPr>
            <p:spPr bwMode="auto">
              <a:xfrm>
                <a:off x="7818" y="14685"/>
                <a:ext cx="454" cy="454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58" name="Text Box 35"/>
              <p:cNvSpPr txBox="1">
                <a:spLocks noChangeArrowheads="1"/>
              </p:cNvSpPr>
              <p:nvPr/>
            </p:nvSpPr>
            <p:spPr bwMode="auto">
              <a:xfrm>
                <a:off x="6910" y="13778"/>
                <a:ext cx="454" cy="454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59" name="Text Box 36"/>
              <p:cNvSpPr txBox="1">
                <a:spLocks noChangeArrowheads="1"/>
              </p:cNvSpPr>
              <p:nvPr/>
            </p:nvSpPr>
            <p:spPr bwMode="auto">
              <a:xfrm>
                <a:off x="8272" y="14231"/>
                <a:ext cx="454" cy="4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R</a:t>
                </a:r>
                <a:endParaRPr lang="en-US" sz="2000"/>
              </a:p>
            </p:txBody>
          </p:sp>
          <p:sp>
            <p:nvSpPr>
              <p:cNvPr id="60" name="Text Box 37"/>
              <p:cNvSpPr txBox="1">
                <a:spLocks noChangeArrowheads="1"/>
              </p:cNvSpPr>
              <p:nvPr/>
            </p:nvSpPr>
            <p:spPr bwMode="auto">
              <a:xfrm>
                <a:off x="7364" y="15139"/>
                <a:ext cx="454" cy="4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R</a:t>
                </a:r>
                <a:endParaRPr lang="en-US" sz="2000"/>
              </a:p>
            </p:txBody>
          </p:sp>
          <p:sp>
            <p:nvSpPr>
              <p:cNvPr id="61" name="Text Box 38"/>
              <p:cNvSpPr txBox="1">
                <a:spLocks noChangeArrowheads="1"/>
              </p:cNvSpPr>
              <p:nvPr/>
            </p:nvSpPr>
            <p:spPr bwMode="auto">
              <a:xfrm>
                <a:off x="8272" y="15139"/>
                <a:ext cx="454" cy="4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R</a:t>
                </a:r>
                <a:endParaRPr lang="en-US" sz="2000"/>
              </a:p>
            </p:txBody>
          </p:sp>
        </p:grp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7314" y="11281"/>
              <a:ext cx="1816" cy="1815"/>
              <a:chOff x="6910" y="13778"/>
              <a:chExt cx="1816" cy="1815"/>
            </a:xfrm>
          </p:grpSpPr>
          <p:sp>
            <p:nvSpPr>
              <p:cNvPr id="30" name="Text Box 40"/>
              <p:cNvSpPr txBox="1">
                <a:spLocks noChangeArrowheads="1"/>
              </p:cNvSpPr>
              <p:nvPr/>
            </p:nvSpPr>
            <p:spPr bwMode="auto">
              <a:xfrm>
                <a:off x="7364" y="13778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31" name="Text Box 41"/>
              <p:cNvSpPr txBox="1">
                <a:spLocks noChangeArrowheads="1"/>
              </p:cNvSpPr>
              <p:nvPr/>
            </p:nvSpPr>
            <p:spPr bwMode="auto">
              <a:xfrm>
                <a:off x="7818" y="13778"/>
                <a:ext cx="454" cy="454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32" name="Text Box 42"/>
              <p:cNvSpPr txBox="1">
                <a:spLocks noChangeArrowheads="1"/>
              </p:cNvSpPr>
              <p:nvPr/>
            </p:nvSpPr>
            <p:spPr bwMode="auto">
              <a:xfrm>
                <a:off x="7364" y="14231"/>
                <a:ext cx="454" cy="4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R</a:t>
                </a:r>
                <a:endParaRPr lang="en-US" sz="2000"/>
              </a:p>
            </p:txBody>
          </p:sp>
          <p:sp>
            <p:nvSpPr>
              <p:cNvPr id="33" name="Text Box 43"/>
              <p:cNvSpPr txBox="1">
                <a:spLocks noChangeArrowheads="1"/>
              </p:cNvSpPr>
              <p:nvPr/>
            </p:nvSpPr>
            <p:spPr bwMode="auto">
              <a:xfrm>
                <a:off x="6910" y="14231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34" name="Text Box 44"/>
              <p:cNvSpPr txBox="1">
                <a:spLocks noChangeArrowheads="1"/>
              </p:cNvSpPr>
              <p:nvPr/>
            </p:nvSpPr>
            <p:spPr bwMode="auto">
              <a:xfrm>
                <a:off x="7364" y="14685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35" name="Text Box 45"/>
              <p:cNvSpPr txBox="1">
                <a:spLocks noChangeArrowheads="1"/>
              </p:cNvSpPr>
              <p:nvPr/>
            </p:nvSpPr>
            <p:spPr bwMode="auto">
              <a:xfrm>
                <a:off x="8272" y="13778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36" name="Text Box 46"/>
              <p:cNvSpPr txBox="1">
                <a:spLocks noChangeArrowheads="1"/>
              </p:cNvSpPr>
              <p:nvPr/>
            </p:nvSpPr>
            <p:spPr bwMode="auto">
              <a:xfrm>
                <a:off x="7818" y="14231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37" name="Text Box 47"/>
              <p:cNvSpPr txBox="1">
                <a:spLocks noChangeArrowheads="1"/>
              </p:cNvSpPr>
              <p:nvPr/>
            </p:nvSpPr>
            <p:spPr bwMode="auto">
              <a:xfrm>
                <a:off x="6910" y="15139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38" name="Text Box 48"/>
              <p:cNvSpPr txBox="1">
                <a:spLocks noChangeArrowheads="1"/>
              </p:cNvSpPr>
              <p:nvPr/>
            </p:nvSpPr>
            <p:spPr bwMode="auto">
              <a:xfrm>
                <a:off x="7818" y="15139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39" name="Text Box 49"/>
              <p:cNvSpPr txBox="1">
                <a:spLocks noChangeArrowheads="1"/>
              </p:cNvSpPr>
              <p:nvPr/>
            </p:nvSpPr>
            <p:spPr bwMode="auto">
              <a:xfrm>
                <a:off x="8272" y="14685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40" name="Text Box 50"/>
              <p:cNvSpPr txBox="1">
                <a:spLocks noChangeArrowheads="1"/>
              </p:cNvSpPr>
              <p:nvPr/>
            </p:nvSpPr>
            <p:spPr bwMode="auto">
              <a:xfrm>
                <a:off x="6910" y="14685"/>
                <a:ext cx="454" cy="454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41" name="Text Box 51"/>
              <p:cNvSpPr txBox="1">
                <a:spLocks noChangeArrowheads="1"/>
              </p:cNvSpPr>
              <p:nvPr/>
            </p:nvSpPr>
            <p:spPr bwMode="auto">
              <a:xfrm>
                <a:off x="7818" y="14685"/>
                <a:ext cx="454" cy="454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42" name="Text Box 52"/>
              <p:cNvSpPr txBox="1">
                <a:spLocks noChangeArrowheads="1"/>
              </p:cNvSpPr>
              <p:nvPr/>
            </p:nvSpPr>
            <p:spPr bwMode="auto">
              <a:xfrm>
                <a:off x="6910" y="13778"/>
                <a:ext cx="454" cy="454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43" name="Text Box 53"/>
              <p:cNvSpPr txBox="1">
                <a:spLocks noChangeArrowheads="1"/>
              </p:cNvSpPr>
              <p:nvPr/>
            </p:nvSpPr>
            <p:spPr bwMode="auto">
              <a:xfrm>
                <a:off x="8272" y="14231"/>
                <a:ext cx="454" cy="4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R</a:t>
                </a:r>
                <a:endParaRPr lang="en-US" sz="2000"/>
              </a:p>
            </p:txBody>
          </p:sp>
          <p:sp>
            <p:nvSpPr>
              <p:cNvPr id="44" name="Text Box 54"/>
              <p:cNvSpPr txBox="1">
                <a:spLocks noChangeArrowheads="1"/>
              </p:cNvSpPr>
              <p:nvPr/>
            </p:nvSpPr>
            <p:spPr bwMode="auto">
              <a:xfrm>
                <a:off x="7364" y="15139"/>
                <a:ext cx="454" cy="4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R</a:t>
                </a:r>
                <a:endParaRPr lang="en-US" sz="2000"/>
              </a:p>
            </p:txBody>
          </p:sp>
          <p:sp>
            <p:nvSpPr>
              <p:cNvPr id="45" name="Text Box 55"/>
              <p:cNvSpPr txBox="1">
                <a:spLocks noChangeArrowheads="1"/>
              </p:cNvSpPr>
              <p:nvPr/>
            </p:nvSpPr>
            <p:spPr bwMode="auto">
              <a:xfrm>
                <a:off x="8272" y="15139"/>
                <a:ext cx="454" cy="4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R</a:t>
                </a:r>
                <a:endParaRPr lang="en-US" sz="2000"/>
              </a:p>
            </p:txBody>
          </p:sp>
        </p:grpSp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9130" y="11281"/>
              <a:ext cx="1816" cy="1815"/>
              <a:chOff x="6910" y="13778"/>
              <a:chExt cx="1816" cy="1815"/>
            </a:xfrm>
          </p:grpSpPr>
          <p:sp>
            <p:nvSpPr>
              <p:cNvPr id="14" name="Text Box 57"/>
              <p:cNvSpPr txBox="1">
                <a:spLocks noChangeArrowheads="1"/>
              </p:cNvSpPr>
              <p:nvPr/>
            </p:nvSpPr>
            <p:spPr bwMode="auto">
              <a:xfrm>
                <a:off x="7364" y="13778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15" name="Text Box 58"/>
              <p:cNvSpPr txBox="1">
                <a:spLocks noChangeArrowheads="1"/>
              </p:cNvSpPr>
              <p:nvPr/>
            </p:nvSpPr>
            <p:spPr bwMode="auto">
              <a:xfrm>
                <a:off x="7818" y="13778"/>
                <a:ext cx="454" cy="454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16" name="Text Box 59"/>
              <p:cNvSpPr txBox="1">
                <a:spLocks noChangeArrowheads="1"/>
              </p:cNvSpPr>
              <p:nvPr/>
            </p:nvSpPr>
            <p:spPr bwMode="auto">
              <a:xfrm>
                <a:off x="7364" y="14231"/>
                <a:ext cx="454" cy="4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R</a:t>
                </a:r>
                <a:endParaRPr lang="en-US" sz="2000"/>
              </a:p>
            </p:txBody>
          </p:sp>
          <p:sp>
            <p:nvSpPr>
              <p:cNvPr id="17" name="Text Box 60"/>
              <p:cNvSpPr txBox="1">
                <a:spLocks noChangeArrowheads="1"/>
              </p:cNvSpPr>
              <p:nvPr/>
            </p:nvSpPr>
            <p:spPr bwMode="auto">
              <a:xfrm>
                <a:off x="6910" y="14231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18" name="Text Box 61"/>
              <p:cNvSpPr txBox="1">
                <a:spLocks noChangeArrowheads="1"/>
              </p:cNvSpPr>
              <p:nvPr/>
            </p:nvSpPr>
            <p:spPr bwMode="auto">
              <a:xfrm>
                <a:off x="7364" y="14685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19" name="Text Box 62"/>
              <p:cNvSpPr txBox="1">
                <a:spLocks noChangeArrowheads="1"/>
              </p:cNvSpPr>
              <p:nvPr/>
            </p:nvSpPr>
            <p:spPr bwMode="auto">
              <a:xfrm>
                <a:off x="8272" y="13778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20" name="Text Box 63"/>
              <p:cNvSpPr txBox="1">
                <a:spLocks noChangeArrowheads="1"/>
              </p:cNvSpPr>
              <p:nvPr/>
            </p:nvSpPr>
            <p:spPr bwMode="auto">
              <a:xfrm>
                <a:off x="7818" y="14231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21" name="Text Box 64"/>
              <p:cNvSpPr txBox="1">
                <a:spLocks noChangeArrowheads="1"/>
              </p:cNvSpPr>
              <p:nvPr/>
            </p:nvSpPr>
            <p:spPr bwMode="auto">
              <a:xfrm>
                <a:off x="6910" y="15139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22" name="Text Box 65"/>
              <p:cNvSpPr txBox="1">
                <a:spLocks noChangeArrowheads="1"/>
              </p:cNvSpPr>
              <p:nvPr/>
            </p:nvSpPr>
            <p:spPr bwMode="auto">
              <a:xfrm>
                <a:off x="7818" y="15139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23" name="Text Box 66"/>
              <p:cNvSpPr txBox="1">
                <a:spLocks noChangeArrowheads="1"/>
              </p:cNvSpPr>
              <p:nvPr/>
            </p:nvSpPr>
            <p:spPr bwMode="auto">
              <a:xfrm>
                <a:off x="8272" y="14685"/>
                <a:ext cx="454" cy="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24" name="Text Box 67"/>
              <p:cNvSpPr txBox="1">
                <a:spLocks noChangeArrowheads="1"/>
              </p:cNvSpPr>
              <p:nvPr/>
            </p:nvSpPr>
            <p:spPr bwMode="auto">
              <a:xfrm>
                <a:off x="6910" y="14685"/>
                <a:ext cx="454" cy="454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25" name="Text Box 68"/>
              <p:cNvSpPr txBox="1">
                <a:spLocks noChangeArrowheads="1"/>
              </p:cNvSpPr>
              <p:nvPr/>
            </p:nvSpPr>
            <p:spPr bwMode="auto">
              <a:xfrm>
                <a:off x="7818" y="14685"/>
                <a:ext cx="454" cy="454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26" name="Text Box 69"/>
              <p:cNvSpPr txBox="1">
                <a:spLocks noChangeArrowheads="1"/>
              </p:cNvSpPr>
              <p:nvPr/>
            </p:nvSpPr>
            <p:spPr bwMode="auto">
              <a:xfrm>
                <a:off x="6910" y="13778"/>
                <a:ext cx="454" cy="454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27" name="Text Box 70"/>
              <p:cNvSpPr txBox="1">
                <a:spLocks noChangeArrowheads="1"/>
              </p:cNvSpPr>
              <p:nvPr/>
            </p:nvSpPr>
            <p:spPr bwMode="auto">
              <a:xfrm>
                <a:off x="8272" y="14231"/>
                <a:ext cx="454" cy="4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R</a:t>
                </a:r>
                <a:endParaRPr lang="en-US" sz="2000"/>
              </a:p>
            </p:txBody>
          </p:sp>
          <p:sp>
            <p:nvSpPr>
              <p:cNvPr id="28" name="Text Box 71"/>
              <p:cNvSpPr txBox="1">
                <a:spLocks noChangeArrowheads="1"/>
              </p:cNvSpPr>
              <p:nvPr/>
            </p:nvSpPr>
            <p:spPr bwMode="auto">
              <a:xfrm>
                <a:off x="7364" y="15139"/>
                <a:ext cx="454" cy="4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R</a:t>
                </a:r>
                <a:endParaRPr lang="en-US" sz="2000"/>
              </a:p>
            </p:txBody>
          </p:sp>
          <p:sp>
            <p:nvSpPr>
              <p:cNvPr id="29" name="Text Box 72"/>
              <p:cNvSpPr txBox="1">
                <a:spLocks noChangeArrowheads="1"/>
              </p:cNvSpPr>
              <p:nvPr/>
            </p:nvSpPr>
            <p:spPr bwMode="auto">
              <a:xfrm>
                <a:off x="8272" y="15139"/>
                <a:ext cx="454" cy="4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R</a:t>
                </a:r>
                <a:endParaRPr lang="en-US" sz="2000"/>
              </a:p>
            </p:txBody>
          </p:sp>
        </p:grpSp>
      </p:grpSp>
      <p:sp>
        <p:nvSpPr>
          <p:cNvPr id="78" name="Title 1"/>
          <p:cNvSpPr txBox="1">
            <a:spLocks/>
          </p:cNvSpPr>
          <p:nvPr/>
        </p:nvSpPr>
        <p:spPr>
          <a:xfrm>
            <a:off x="251520" y="2348880"/>
            <a:ext cx="3816350" cy="3060712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 N rows, M columns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 Pixel number K = M*N 	K</a:t>
            </a:r>
            <a:r>
              <a:rPr lang="bg-BG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latin typeface="+mj-lt"/>
                <a:ea typeface="+mj-ea"/>
                <a:cs typeface="+mj-cs"/>
              </a:rPr>
              <a:t>=</a:t>
            </a:r>
            <a:r>
              <a:rPr lang="bg-BG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0,5-10</a:t>
            </a:r>
            <a:r>
              <a:rPr lang="bg-BG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MP </a:t>
            </a:r>
            <a:endParaRPr lang="bg-BG" sz="24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smtClean="0">
                <a:latin typeface="+mj-lt"/>
                <a:ea typeface="+mj-ea"/>
                <a:cs typeface="+mj-cs"/>
              </a:rPr>
              <a:t>Color filters</a:t>
            </a:r>
            <a:r>
              <a:rPr lang="bg-BG" sz="2400" dirty="0" smtClean="0">
                <a:latin typeface="+mj-lt"/>
                <a:ea typeface="+mj-ea"/>
                <a:cs typeface="+mj-cs"/>
              </a:rPr>
              <a:t>:</a:t>
            </a:r>
            <a:endParaRPr lang="en-US" sz="2400" dirty="0" smtClean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R</a:t>
            </a:r>
            <a:r>
              <a:rPr lang="en-US" dirty="0" smtClean="0">
                <a:latin typeface="+mj-lt"/>
                <a:ea typeface="+mj-ea"/>
                <a:cs typeface="+mj-cs"/>
              </a:rPr>
              <a:t>ed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(R),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G</a:t>
            </a:r>
            <a:r>
              <a:rPr lang="en-US" dirty="0" smtClean="0">
                <a:latin typeface="+mj-lt"/>
                <a:ea typeface="+mj-ea"/>
                <a:cs typeface="+mj-cs"/>
              </a:rPr>
              <a:t>reen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(G),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B</a:t>
            </a:r>
            <a:r>
              <a:rPr lang="en-US" dirty="0" smtClean="0">
                <a:latin typeface="+mj-lt"/>
                <a:ea typeface="+mj-ea"/>
                <a:cs typeface="+mj-cs"/>
              </a:rPr>
              <a:t>lue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(B)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 vs. CMOS image sensors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52836"/>
            <a:ext cx="4147441" cy="33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996" y="1952836"/>
            <a:ext cx="4356484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35696" y="5481228"/>
            <a:ext cx="5868652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166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CCD				CMOS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CMOS image sensor distinctive features</a:t>
            </a:r>
            <a:endParaRPr lang="bg-BG" dirty="0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>
          <a:xfrm>
            <a:off x="863588" y="1952836"/>
            <a:ext cx="6372708" cy="36364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180000" algn="just">
              <a:lnSpc>
                <a:spcPct val="150000"/>
              </a:lnSpc>
            </a:pPr>
            <a:r>
              <a:rPr lang="en-US" sz="2000" dirty="0" smtClean="0"/>
              <a:t>“Active cell”</a:t>
            </a:r>
            <a:r>
              <a:rPr lang="bg-BG" sz="2000" dirty="0" smtClean="0"/>
              <a:t> </a:t>
            </a:r>
            <a:r>
              <a:rPr lang="en-US" sz="2000" dirty="0" smtClean="0"/>
              <a:t>pixel</a:t>
            </a:r>
          </a:p>
          <a:p>
            <a:pPr marL="0" indent="-180000" algn="just">
              <a:lnSpc>
                <a:spcPct val="150000"/>
              </a:lnSpc>
            </a:pPr>
            <a:r>
              <a:rPr lang="en-US" sz="2000" dirty="0" smtClean="0"/>
              <a:t>Individual pixel addressing;</a:t>
            </a:r>
          </a:p>
          <a:p>
            <a:pPr marL="0" indent="-180000" algn="just">
              <a:lnSpc>
                <a:spcPct val="150000"/>
              </a:lnSpc>
            </a:pPr>
            <a:r>
              <a:rPr lang="en-US" sz="2000" dirty="0" smtClean="0"/>
              <a:t>Analog-to-digital conversion;</a:t>
            </a:r>
          </a:p>
          <a:p>
            <a:pPr marL="0" indent="-180000" algn="just">
              <a:lnSpc>
                <a:spcPct val="150000"/>
              </a:lnSpc>
            </a:pPr>
            <a:r>
              <a:rPr lang="en-US" sz="2000" dirty="0" smtClean="0"/>
              <a:t>Analog/digital processing to pixel/frame;</a:t>
            </a:r>
          </a:p>
          <a:p>
            <a:pPr marL="0" indent="-180000" algn="just">
              <a:lnSpc>
                <a:spcPct val="150000"/>
              </a:lnSpc>
            </a:pPr>
            <a:r>
              <a:rPr lang="en-US" sz="2000" dirty="0" smtClean="0"/>
              <a:t>Embedded microcontroller system;</a:t>
            </a:r>
          </a:p>
          <a:p>
            <a:pPr marL="0" indent="-180000" algn="just">
              <a:lnSpc>
                <a:spcPct val="150000"/>
              </a:lnSpc>
            </a:pPr>
            <a:r>
              <a:rPr lang="en-US" sz="2000" dirty="0" smtClean="0"/>
              <a:t>Embedded support subsystems;</a:t>
            </a:r>
          </a:p>
          <a:p>
            <a:pPr marL="0" indent="-180000" algn="just">
              <a:lnSpc>
                <a:spcPct val="150000"/>
              </a:lnSpc>
            </a:pPr>
            <a:r>
              <a:rPr lang="en-US" sz="2000" dirty="0" smtClean="0"/>
              <a:t>Programmable parameters/functions;</a:t>
            </a:r>
            <a:endParaRPr lang="bg-BG" sz="20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33400" y="1243608"/>
            <a:ext cx="8077200" cy="457200"/>
          </a:xfrm>
        </p:spPr>
        <p:txBody>
          <a:bodyPr/>
          <a:lstStyle/>
          <a:p>
            <a:r>
              <a:rPr lang="en-US" dirty="0" smtClean="0"/>
              <a:t>CMOS image sensor active pixel matrix</a:t>
            </a:r>
            <a:endParaRPr lang="bg-BG" dirty="0" smtClean="0"/>
          </a:p>
        </p:txBody>
      </p:sp>
      <p:pic>
        <p:nvPicPr>
          <p:cNvPr id="7" name="Picture 6" descr="CMOS_active_pixel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988840"/>
            <a:ext cx="4663844" cy="374936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33400" y="1243608"/>
            <a:ext cx="8077200" cy="457200"/>
          </a:xfrm>
        </p:spPr>
        <p:txBody>
          <a:bodyPr/>
          <a:lstStyle/>
          <a:p>
            <a:r>
              <a:rPr lang="en-US" dirty="0" smtClean="0"/>
              <a:t>CMOS image sensor active pixel matrix 2</a:t>
            </a:r>
            <a:endParaRPr lang="bg-BG" dirty="0" smtClean="0"/>
          </a:p>
        </p:txBody>
      </p:sp>
      <p:pic>
        <p:nvPicPr>
          <p:cNvPr id="6" name="Picture 5" descr="CMOS_active_pix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024844"/>
            <a:ext cx="4356484" cy="352362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1556792"/>
            <a:ext cx="6825704" cy="4428491"/>
          </a:xfrm>
          <a:noFill/>
          <a:ln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5192713" y="2005013"/>
            <a:ext cx="350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bg-BG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cap="small" dirty="0" smtClean="0"/>
              <a:t>Sensor structure</a:t>
            </a:r>
            <a:endParaRPr lang="bg-BG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6578B1"/>
      </a:accent1>
      <a:accent2>
        <a:srgbClr val="4B5E95"/>
      </a:accent2>
      <a:accent3>
        <a:srgbClr val="FFFFFF"/>
      </a:accent3>
      <a:accent4>
        <a:srgbClr val="000000"/>
      </a:accent4>
      <a:accent5>
        <a:srgbClr val="B8BED5"/>
      </a:accent5>
      <a:accent6>
        <a:srgbClr val="435487"/>
      </a:accent6>
      <a:hlink>
        <a:srgbClr val="9EAACF"/>
      </a:hlink>
      <a:folHlink>
        <a:srgbClr val="7183B7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6578B1"/>
            </a:gs>
            <a:gs pos="100000">
              <a:srgbClr val="8594C2"/>
            </a:gs>
          </a:gsLst>
          <a:path path="rect">
            <a:fillToRect l="100000" b="100000"/>
          </a:path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6578B1"/>
            </a:gs>
            <a:gs pos="100000">
              <a:srgbClr val="8594C2"/>
            </a:gs>
          </a:gsLst>
          <a:path path="rect">
            <a:fillToRect l="100000" b="100000"/>
          </a:path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6578B1"/>
        </a:accent1>
        <a:accent2>
          <a:srgbClr val="4B5E95"/>
        </a:accent2>
        <a:accent3>
          <a:srgbClr val="FFFFFF"/>
        </a:accent3>
        <a:accent4>
          <a:srgbClr val="000000"/>
        </a:accent4>
        <a:accent5>
          <a:srgbClr val="B8BED5"/>
        </a:accent5>
        <a:accent6>
          <a:srgbClr val="435487"/>
        </a:accent6>
        <a:hlink>
          <a:srgbClr val="9EAACF"/>
        </a:hlink>
        <a:folHlink>
          <a:srgbClr val="7183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9049</TotalTime>
  <Words>728</Words>
  <Application>Microsoft Office PowerPoint</Application>
  <PresentationFormat>On-screen Show (4:3)</PresentationFormat>
  <Paragraphs>450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Verdana</vt:lpstr>
      <vt:lpstr>Times New Roman</vt:lpstr>
      <vt:lpstr>Calibri</vt:lpstr>
      <vt:lpstr>Standarddesign</vt:lpstr>
      <vt:lpstr> Electro-optical parameters of CMOS Image Sensors for Measuring Applications </vt:lpstr>
      <vt:lpstr>Block diagram of opto-electronic measuring system</vt:lpstr>
      <vt:lpstr>Simplified vertical structure of image sensor</vt:lpstr>
      <vt:lpstr>Bayer matrix RGB color filter array</vt:lpstr>
      <vt:lpstr>CCD vs. CMOS image sensors</vt:lpstr>
      <vt:lpstr>CMOS image sensor distinctive features</vt:lpstr>
      <vt:lpstr>CMOS image sensor active pixel matrix</vt:lpstr>
      <vt:lpstr>CMOS image sensor active pixel matrix 2</vt:lpstr>
      <vt:lpstr>Sensor structure</vt:lpstr>
      <vt:lpstr>Camera Chip</vt:lpstr>
      <vt:lpstr>Functions and signal processing</vt:lpstr>
      <vt:lpstr>Slide 12</vt:lpstr>
      <vt:lpstr>  CMOS image sensors trends</vt:lpstr>
      <vt:lpstr>Conclusion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TP</dc:creator>
  <cp:lastModifiedBy>IBS</cp:lastModifiedBy>
  <cp:revision>709</cp:revision>
  <cp:lastPrinted>2001-05-28T08:04:00Z</cp:lastPrinted>
  <dcterms:created xsi:type="dcterms:W3CDTF">1999-03-16T14:15:17Z</dcterms:created>
  <dcterms:modified xsi:type="dcterms:W3CDTF">2012-11-05T08:44:28Z</dcterms:modified>
</cp:coreProperties>
</file>